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2"/>
  </p:notesMasterIdLst>
  <p:sldIdLst>
    <p:sldId id="256" r:id="rId2"/>
    <p:sldId id="258" r:id="rId3"/>
    <p:sldId id="259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8" r:id="rId28"/>
    <p:sldId id="289" r:id="rId29"/>
    <p:sldId id="330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31" r:id="rId51"/>
    <p:sldId id="310" r:id="rId52"/>
    <p:sldId id="311" r:id="rId53"/>
    <p:sldId id="332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6" r:id="rId67"/>
    <p:sldId id="333" r:id="rId68"/>
    <p:sldId id="327" r:id="rId69"/>
    <p:sldId id="328" r:id="rId70"/>
    <p:sldId id="329" r:id="rId71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73"/>
      <p:bold r:id="rId74"/>
    </p:embeddedFont>
    <p:embeddedFont>
      <p:font typeface="나눔손글씨 펜" panose="03040600000000000000" pitchFamily="66" charset="-127"/>
      <p:regular r:id="rId75"/>
    </p:embeddedFont>
    <p:embeddedFont>
      <p:font typeface="Tahoma" panose="020B0604030504040204" pitchFamily="34" charset="0"/>
      <p:regular r:id="rId76"/>
      <p:bold r:id="rId77"/>
    </p:embeddedFont>
    <p:embeddedFont>
      <p:font typeface="HY견고딕" panose="02030600000101010101" pitchFamily="18" charset="-127"/>
      <p:regular r:id="rId78"/>
    </p:embeddedFont>
    <p:embeddedFont>
      <p:font typeface="drfont_daraehand" panose="020B0600000101010101" charset="-127"/>
      <p:regular r:id="rId79"/>
    </p:embeddedFont>
    <p:embeddedFont>
      <p:font typeface="나눔고딕" panose="020D0604000000000000" pitchFamily="50" charset="-127"/>
      <p:regular r:id="rId80"/>
      <p:bold r:id="rId81"/>
    </p:embeddedFont>
    <p:embeddedFont>
      <p:font typeface="나눔고딕코딩" panose="020D0009000000000000" pitchFamily="49" charset="-127"/>
      <p:regular r:id="rId82"/>
      <p:bold r:id="rId8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8080"/>
    <a:srgbClr val="FFFFFF"/>
    <a:srgbClr val="0080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-48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DB0DA-0FCF-4313-9400-C874EDCBAA99}" type="datetimeFigureOut">
              <a:rPr lang="ko-KR" altLang="en-US" smtClean="0"/>
              <a:pPr/>
              <a:t>2014-03-31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4BA2A-F19A-4FAF-BE48-D073A0D6CD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29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pattFill prst="lg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612576" y="4752528"/>
            <a:ext cx="10441160" cy="242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3"/>
          <p:cNvSpPr>
            <a:spLocks noGrp="1"/>
          </p:cNvSpPr>
          <p:nvPr>
            <p:ph type="title" hasCustomPrompt="1"/>
          </p:nvPr>
        </p:nvSpPr>
        <p:spPr>
          <a:xfrm>
            <a:off x="683568" y="1735560"/>
            <a:ext cx="7920880" cy="1981472"/>
          </a:xfrm>
          <a:noFill/>
        </p:spPr>
        <p:txBody>
          <a:bodyPr anchor="t" anchorCtr="0">
            <a:normAutofit/>
          </a:bodyPr>
          <a:lstStyle>
            <a:lvl1pPr algn="l">
              <a:defRPr sz="4800">
                <a:solidFill>
                  <a:srgbClr val="006600"/>
                </a:solidFill>
                <a:latin typeface="drfont_daraehand" pitchFamily="66" charset="-127"/>
                <a:ea typeface="drfont_daraehand" pitchFamily="66" charset="-127"/>
              </a:defRPr>
            </a:lvl1pPr>
          </a:lstStyle>
          <a:p>
            <a:r>
              <a:rPr lang="en-US" altLang="ko-KR" dirty="0" smtClean="0"/>
              <a:t>01</a:t>
            </a:r>
            <a:r>
              <a:rPr lang="ko-KR" altLang="en-US" dirty="0" smtClean="0"/>
              <a:t>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332656"/>
            <a:ext cx="1361745" cy="36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직선 연결선 8"/>
          <p:cNvCxnSpPr/>
          <p:nvPr userDrawn="1"/>
        </p:nvCxnSpPr>
        <p:spPr>
          <a:xfrm>
            <a:off x="611560" y="3717032"/>
            <a:ext cx="8136904" cy="0"/>
          </a:xfrm>
          <a:prstGeom prst="line">
            <a:avLst/>
          </a:prstGeom>
          <a:ln w="79375">
            <a:solidFill>
              <a:srgbClr val="00808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Users\user\Desktop\2013년\(04) HTML5\07_강의교안\circle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64" y="3065760"/>
            <a:ext cx="812683" cy="81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user\Desktop\2013년\(04) HTML5\07_강의교안\circle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969" y="2448570"/>
            <a:ext cx="640556" cy="64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331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종합 예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7504" y="259996"/>
            <a:ext cx="8856984" cy="5163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779096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453480"/>
            <a:ext cx="8728075" cy="514416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buClr>
                <a:schemeClr val="accent6"/>
              </a:buCl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612331" y="908720"/>
            <a:ext cx="542751" cy="72008"/>
            <a:chOff x="1724993" y="908720"/>
            <a:chExt cx="542751" cy="72008"/>
          </a:xfrm>
        </p:grpSpPr>
        <p:sp>
          <p:nvSpPr>
            <p:cNvPr id="6" name="타원 5"/>
            <p:cNvSpPr/>
            <p:nvPr userDrawn="1"/>
          </p:nvSpPr>
          <p:spPr>
            <a:xfrm>
              <a:off x="1724993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1960365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2" name="타원 11"/>
            <p:cNvSpPr/>
            <p:nvPr userDrawn="1"/>
          </p:nvSpPr>
          <p:spPr>
            <a:xfrm>
              <a:off x="2195736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17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72171" y="9918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Tx/>
              <a:buFont typeface="Wingdings" pitchFamily="2" charset="2"/>
              <a:buChar char="u"/>
              <a:tabLst/>
              <a:defRPr/>
            </a:pPr>
            <a:r>
              <a:rPr lang="ko-KR" altLang="en-US" sz="2400" b="1" dirty="0" smtClean="0"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</a:rPr>
              <a:t>예제의 포인트</a:t>
            </a:r>
          </a:p>
        </p:txBody>
      </p:sp>
    </p:spTree>
    <p:extLst>
      <p:ext uri="{BB962C8B-B14F-4D97-AF65-F5344CB8AC3E}">
        <p14:creationId xmlns:p14="http://schemas.microsoft.com/office/powerpoint/2010/main" val="3545015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활용할 수 있는 스티커들 by네이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255DE7-01EC-49BF-A958-7C241453933B}" type="datetimeFigureOut">
              <a:rPr lang="ko-KR" altLang="en-US" smtClean="0"/>
              <a:pPr/>
              <a:t>2014-03-31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6BB028F-5ABE-453F-9B52-1BE50BCEF5B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1043608" y="2636912"/>
            <a:ext cx="2354400" cy="543600"/>
          </a:xfrm>
          <a:prstGeom prst="rect">
            <a:avLst/>
          </a:prstGeom>
          <a:blipFill>
            <a:blip r:embed="rId2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32221D"/>
                </a:solidFill>
                <a:latin typeface="나눔손글씨 펜" pitchFamily="66" charset="-127"/>
                <a:ea typeface="나눔손글씨 펜" pitchFamily="66" charset="-127"/>
              </a:rPr>
              <a:t>메모하세요</a:t>
            </a:r>
            <a:endParaRPr lang="ko-KR" altLang="en-US" dirty="0">
              <a:solidFill>
                <a:srgbClr val="32221D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87624" y="980728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활용할 수 있는 스티커 들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1190452" y="1899636"/>
            <a:ext cx="2354400" cy="543600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32221D"/>
                </a:solidFill>
                <a:latin typeface="나눔손글씨 펜" pitchFamily="66" charset="-127"/>
                <a:ea typeface="나눔손글씨 펜" pitchFamily="66" charset="-127"/>
              </a:rPr>
              <a:t>메모하세요</a:t>
            </a:r>
            <a:endParaRPr lang="ko-KR" altLang="en-US" dirty="0">
              <a:solidFill>
                <a:srgbClr val="32221D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pSp>
        <p:nvGrpSpPr>
          <p:cNvPr id="8" name="그룹 64"/>
          <p:cNvGrpSpPr>
            <a:grpSpLocks/>
          </p:cNvGrpSpPr>
          <p:nvPr userDrawn="1"/>
        </p:nvGrpSpPr>
        <p:grpSpPr bwMode="auto">
          <a:xfrm>
            <a:off x="5940152" y="3789040"/>
            <a:ext cx="2524943" cy="2383137"/>
            <a:chOff x="2551097" y="4579159"/>
            <a:chExt cx="2035623" cy="1921675"/>
          </a:xfrm>
        </p:grpSpPr>
        <p:sp>
          <p:nvSpPr>
            <p:cNvPr id="9" name="현 8"/>
            <p:cNvSpPr/>
            <p:nvPr/>
          </p:nvSpPr>
          <p:spPr>
            <a:xfrm>
              <a:off x="2551097" y="4688742"/>
              <a:ext cx="1811736" cy="1812092"/>
            </a:xfrm>
            <a:prstGeom prst="chord">
              <a:avLst>
                <a:gd name="adj1" fmla="val 21449622"/>
                <a:gd name="adj2" fmla="val 16348604"/>
              </a:avLst>
            </a:prstGeom>
            <a:solidFill>
              <a:srgbClr val="C6CA14"/>
            </a:solidFill>
            <a:ln w="762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현 9"/>
            <p:cNvSpPr/>
            <p:nvPr/>
          </p:nvSpPr>
          <p:spPr>
            <a:xfrm rot="18470178">
              <a:off x="3494979" y="4451431"/>
              <a:ext cx="964013" cy="1219468"/>
            </a:xfrm>
            <a:prstGeom prst="chord">
              <a:avLst>
                <a:gd name="adj1" fmla="val 6151234"/>
                <a:gd name="adj2" fmla="val 1628646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33000">
                  <a:schemeClr val="bg1">
                    <a:lumMod val="75000"/>
                  </a:schemeClr>
                </a:gs>
                <a:gs pos="61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38100">
              <a:solidFill>
                <a:schemeClr val="bg1"/>
              </a:solidFill>
            </a:ln>
            <a:effectLst>
              <a:outerShdw blurRad="50800" dist="63500" dir="8100000" sx="102000" sy="102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12" name="그림 11" descr="도형_면직사각형_옐로우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572000" y="942711"/>
            <a:ext cx="3314700" cy="1228725"/>
          </a:xfrm>
          <a:prstGeom prst="rect">
            <a:avLst/>
          </a:prstGeom>
        </p:spPr>
      </p:pic>
      <p:pic>
        <p:nvPicPr>
          <p:cNvPr id="14" name="그림 13" descr="icon_화살표좌.png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6051" y="4811241"/>
            <a:ext cx="619125" cy="533400"/>
          </a:xfrm>
          <a:prstGeom prst="rect">
            <a:avLst/>
          </a:prstGeom>
        </p:spPr>
      </p:pic>
      <p:pic>
        <p:nvPicPr>
          <p:cNvPr id="15" name="그림 14" descr="icon_느낌표.png"/>
          <p:cNvPicPr>
            <a:picLocks noChangeAspect="1"/>
          </p:cNvPicPr>
          <p:nvPr userDrawn="1"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04048" y="3774268"/>
            <a:ext cx="619125" cy="533400"/>
          </a:xfrm>
          <a:prstGeom prst="rect">
            <a:avLst/>
          </a:prstGeom>
        </p:spPr>
      </p:pic>
      <p:pic>
        <p:nvPicPr>
          <p:cNvPr id="16" name="그림 15" descr="icon_돋보기.png"/>
          <p:cNvPicPr>
            <a:picLocks noChangeAspect="1"/>
          </p:cNvPicPr>
          <p:nvPr userDrawn="1"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30877" y="1196972"/>
            <a:ext cx="355382" cy="306175"/>
          </a:xfrm>
          <a:prstGeom prst="rect">
            <a:avLst/>
          </a:prstGeom>
        </p:spPr>
      </p:pic>
      <p:pic>
        <p:nvPicPr>
          <p:cNvPr id="17" name="그림 16" descr="icon_비행기.png"/>
          <p:cNvPicPr>
            <a:picLocks noChangeAspect="1"/>
          </p:cNvPicPr>
          <p:nvPr userDrawn="1"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95736" y="3794373"/>
            <a:ext cx="619125" cy="5334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788024" y="1165394"/>
            <a:ext cx="222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</a:t>
            </a:r>
            <a:r>
              <a:rPr lang="en-US" altLang="ko-KR" baseline="0" dirty="0" smtClean="0"/>
              <a:t>_ </a:t>
            </a:r>
            <a:r>
              <a:rPr lang="en-US" altLang="ko-KR" baseline="0" smtClean="0"/>
              <a:t>length </a:t>
            </a:r>
            <a:r>
              <a:rPr lang="ko-KR" altLang="en-US" baseline="0" dirty="0" smtClean="0"/>
              <a:t>속성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19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법 요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도형_면직사각형_옐로우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528" y="354903"/>
            <a:ext cx="7321642" cy="4082209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83568" y="76470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  <a:ea typeface="나눔고딕코딩" pitchFamily="49" charset="-127"/>
              </a:rPr>
              <a:t>NOTE</a:t>
            </a:r>
            <a:r>
              <a:rPr lang="en-US" altLang="ko-KR" baseline="0" dirty="0" smtClean="0">
                <a:latin typeface="+mj-lt"/>
                <a:ea typeface="나눔고딕코딩" pitchFamily="49" charset="-127"/>
              </a:rPr>
              <a:t>_ length </a:t>
            </a:r>
            <a:r>
              <a:rPr lang="ko-KR" altLang="en-US" baseline="0" dirty="0" smtClean="0">
                <a:latin typeface="+mj-lt"/>
                <a:ea typeface="나눔고딕코딩" pitchFamily="49" charset="-127"/>
              </a:rPr>
              <a:t>속성</a:t>
            </a:r>
            <a:endParaRPr lang="ko-KR" altLang="en-US" dirty="0">
              <a:latin typeface="+mj-lt"/>
              <a:ea typeface="나눔고딕코딩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751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95288" y="404813"/>
            <a:ext cx="8497887" cy="6048375"/>
          </a:xfrm>
          <a:prstGeom prst="roundRect">
            <a:avLst>
              <a:gd name="adj" fmla="val 919"/>
            </a:avLst>
          </a:prstGeom>
          <a:solidFill>
            <a:srgbClr val="FFFF00">
              <a:alpha val="13000"/>
            </a:srgbClr>
          </a:solidFill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27584" y="1120775"/>
            <a:ext cx="7186612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 smtClean="0">
                <a:latin typeface="HY견고딕" pitchFamily="18" charset="-127"/>
                <a:ea typeface="HY견고딕" pitchFamily="18" charset="-127"/>
              </a:rPr>
              <a:t>IT CookBook,HTML5</a:t>
            </a:r>
            <a:r>
              <a:rPr kumimoji="0" lang="de-DE" altLang="ko-KR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웹 프로그래밍 입문</a:t>
            </a:r>
            <a:endParaRPr kumimoji="0"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83568" y="1500460"/>
            <a:ext cx="7991475" cy="200054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dirty="0" smtClean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28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28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600" dirty="0">
              <a:ea typeface="맑은 고딕" pitchFamily="50" charset="-127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6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6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600" dirty="0" smtClean="0">
                <a:ea typeface="맑은 고딕" pitchFamily="50" charset="-127"/>
              </a:rPr>
              <a:t>㈜</a:t>
            </a:r>
            <a:r>
              <a:rPr kumimoji="0" lang="ko-KR" altLang="en-US" sz="1600" dirty="0">
                <a:ea typeface="맑은 고딕" pitchFamily="50" charset="-127"/>
              </a:rPr>
              <a:t>에 있습니다</a:t>
            </a:r>
            <a:r>
              <a:rPr kumimoji="0" lang="en-US" altLang="ko-KR" sz="1600" dirty="0">
                <a:ea typeface="맑은 고딕" pitchFamily="50" charset="-127"/>
              </a:rPr>
              <a:t>.</a:t>
            </a:r>
            <a:r>
              <a:rPr kumimoji="0" lang="ko-KR" altLang="en-US" sz="16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6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년 이하의 징역 </a:t>
            </a:r>
            <a:endParaRPr kumimoji="0" lang="en-US" altLang="ko-KR" sz="1600" u="sng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    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6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6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6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544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/>
          <p:cNvSpPr/>
          <p:nvPr userDrawn="1"/>
        </p:nvSpPr>
        <p:spPr>
          <a:xfrm>
            <a:off x="395288" y="404813"/>
            <a:ext cx="8497887" cy="6048375"/>
          </a:xfrm>
          <a:prstGeom prst="roundRect">
            <a:avLst>
              <a:gd name="adj" fmla="val 1128"/>
            </a:avLst>
          </a:prstGeom>
          <a:noFill/>
          <a:ln w="539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8" descr="번짐.png"/>
          <p:cNvPicPr>
            <a:picLocks noChangeAspect="1"/>
          </p:cNvPicPr>
          <p:nvPr userDrawn="1"/>
        </p:nvPicPr>
        <p:blipFill>
          <a:blip r:embed="rId2" cstate="print"/>
          <a:srcRect l="10625" t="5901" r="20564" b="8170"/>
          <a:stretch>
            <a:fillRect/>
          </a:stretch>
        </p:blipFill>
        <p:spPr bwMode="auto">
          <a:xfrm>
            <a:off x="5286375" y="2840038"/>
            <a:ext cx="3857625" cy="361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9"/>
          <p:cNvSpPr txBox="1"/>
          <p:nvPr userDrawn="1"/>
        </p:nvSpPr>
        <p:spPr>
          <a:xfrm>
            <a:off x="646386" y="690414"/>
            <a:ext cx="4085697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646386" y="1772816"/>
            <a:ext cx="6877942" cy="4104456"/>
          </a:xfrm>
        </p:spPr>
        <p:txBody>
          <a:bodyPr>
            <a:normAutofit/>
          </a:bodyPr>
          <a:lstStyle>
            <a:lvl1pPr marL="514350" indent="-514350">
              <a:buClr>
                <a:schemeClr val="accent4">
                  <a:lumMod val="75000"/>
                </a:schemeClr>
              </a:buClr>
              <a:buFont typeface="+mj-lt"/>
              <a:buAutoNum type="arabicPeriod"/>
              <a:defRPr sz="32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defRPr sz="24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2pPr>
            <a:lvl3pPr>
              <a:defRPr sz="20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3pPr>
            <a:lvl4pPr>
              <a:defRPr sz="18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4pPr>
            <a:lvl5pPr>
              <a:defRPr sz="1800">
                <a:solidFill>
                  <a:schemeClr val="accent6">
                    <a:lumMod val="75000"/>
                  </a:schemeClr>
                </a:solidFill>
                <a:latin typeface="drfont_daraehand" pitchFamily="66" charset="-127"/>
                <a:ea typeface="drfont_daraehand" pitchFamily="66" charset="-127"/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0081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/>
          <p:cNvSpPr/>
          <p:nvPr userDrawn="1"/>
        </p:nvSpPr>
        <p:spPr>
          <a:xfrm>
            <a:off x="395288" y="404813"/>
            <a:ext cx="8497887" cy="6048375"/>
          </a:xfrm>
          <a:prstGeom prst="roundRect">
            <a:avLst>
              <a:gd name="adj" fmla="val 1549"/>
            </a:avLst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8" descr="번짐.png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0625" t="5900" r="20564" b="8169"/>
          <a:stretch>
            <a:fillRect/>
          </a:stretch>
        </p:blipFill>
        <p:spPr>
          <a:xfrm>
            <a:off x="5314177" y="2708920"/>
            <a:ext cx="3856463" cy="3611925"/>
          </a:xfrm>
          <a:prstGeom prst="rect">
            <a:avLst/>
          </a:prstGeom>
        </p:spPr>
      </p:pic>
      <p:sp>
        <p:nvSpPr>
          <p:cNvPr id="5" name="TextBox 9"/>
          <p:cNvSpPr txBox="1"/>
          <p:nvPr userDrawn="1"/>
        </p:nvSpPr>
        <p:spPr>
          <a:xfrm>
            <a:off x="646386" y="692696"/>
            <a:ext cx="41016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  <a:cs typeface="Tahoma" pitchFamily="34" charset="0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662360" y="1775098"/>
            <a:ext cx="7467326" cy="4104456"/>
          </a:xfrm>
        </p:spPr>
        <p:txBody>
          <a:bodyPr>
            <a:normAutofit/>
          </a:bodyPr>
          <a:lstStyle>
            <a:lvl1pPr marL="457200" indent="-457200">
              <a:buClr>
                <a:schemeClr val="accent2"/>
              </a:buClr>
              <a:buFont typeface="Wingdings" pitchFamily="2" charset="2"/>
              <a:buChar char="ü"/>
              <a:defRPr sz="2800">
                <a:solidFill>
                  <a:schemeClr val="accent4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defRPr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54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예제 소스코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896069"/>
            <a:ext cx="8352928" cy="5616575"/>
          </a:xfr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 kumimoji="1" lang="ko-KR" altLang="en-US" sz="1600" b="0" kern="1200" baseline="0" dirty="0" smtClean="0">
                <a:solidFill>
                  <a:schemeClr val="tx1"/>
                </a:solidFill>
                <a:latin typeface="나눔고딕코딩" pitchFamily="49" charset="-127"/>
                <a:ea typeface="나눔고딕코딩" pitchFamily="49" charset="-127"/>
                <a:cs typeface="Tahoma" pitchFamily="34" charset="0"/>
              </a:defRPr>
            </a:lvl1pPr>
          </a:lstStyle>
          <a:p>
            <a:pPr lvl="0"/>
            <a:r>
              <a:rPr lang="en-US" altLang="ko-KR" b="0" dirty="0" err="1" smtClean="0"/>
              <a:t>qhfejskdf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sdfsdf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aasdfasdf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asdfasdfadsf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asdfasdfasdf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asdfa</a:t>
            </a:r>
            <a:endParaRPr lang="en-US" altLang="ko-KR" b="0" dirty="0" smtClean="0"/>
          </a:p>
          <a:p>
            <a:pPr lvl="0"/>
            <a:r>
              <a:rPr lang="en-US" altLang="ko-KR" b="0" dirty="0" err="1" smtClean="0"/>
              <a:t>aa</a:t>
            </a:r>
            <a:endParaRPr lang="en-US" altLang="ko-KR" b="0" dirty="0" smtClean="0"/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err="1" smtClean="0"/>
              <a:t>aa</a:t>
            </a:r>
            <a:endParaRPr lang="en-US" altLang="ko-KR" b="0" dirty="0" smtClean="0"/>
          </a:p>
          <a:p>
            <a:pPr lvl="0"/>
            <a:r>
              <a:rPr lang="en-US" altLang="ko-KR" b="0" dirty="0" smtClean="0"/>
              <a:t>a</a:t>
            </a:r>
          </a:p>
          <a:p>
            <a:pPr lvl="0"/>
            <a:r>
              <a:rPr lang="en-US" altLang="ko-KR" b="0" dirty="0" smtClean="0"/>
              <a:t>a</a:t>
            </a:r>
          </a:p>
        </p:txBody>
      </p:sp>
      <p:sp>
        <p:nvSpPr>
          <p:cNvPr id="3" name="직사각형 2"/>
          <p:cNvSpPr/>
          <p:nvPr userDrawn="1"/>
        </p:nvSpPr>
        <p:spPr>
          <a:xfrm>
            <a:off x="107504" y="260648"/>
            <a:ext cx="8856984" cy="516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995120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79512" y="908719"/>
            <a:ext cx="412691" cy="565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09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9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고딕코딩" pitchFamily="49" charset="-127"/>
                <a:ea typeface="나눔고딕코딩" pitchFamily="49" charset="-127"/>
                <a:cs typeface="+mn-cs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907515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예제의 포인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7504" y="259996"/>
            <a:ext cx="8856984" cy="516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779096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453480"/>
            <a:ext cx="8728075" cy="514416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buClr>
                <a:schemeClr val="accent6"/>
              </a:buCl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612331" y="908720"/>
            <a:ext cx="542751" cy="72008"/>
            <a:chOff x="1724993" y="908720"/>
            <a:chExt cx="542751" cy="72008"/>
          </a:xfrm>
        </p:grpSpPr>
        <p:sp>
          <p:nvSpPr>
            <p:cNvPr id="6" name="타원 5"/>
            <p:cNvSpPr/>
            <p:nvPr userDrawn="1"/>
          </p:nvSpPr>
          <p:spPr>
            <a:xfrm>
              <a:off x="1724993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1960365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2" name="타원 11"/>
            <p:cNvSpPr/>
            <p:nvPr userDrawn="1"/>
          </p:nvSpPr>
          <p:spPr>
            <a:xfrm>
              <a:off x="2195736" y="90872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17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72171" y="991816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Tx/>
              <a:buFont typeface="Wingdings" pitchFamily="2" charset="2"/>
              <a:buChar char="u"/>
              <a:tabLst/>
              <a:defRPr/>
            </a:pPr>
            <a:r>
              <a:rPr lang="ko-KR" altLang="en-US" sz="2400" b="1" dirty="0" smtClean="0">
                <a:solidFill>
                  <a:schemeClr val="tx2"/>
                </a:solidFill>
                <a:latin typeface="drfont_daraehand" pitchFamily="66" charset="-127"/>
                <a:ea typeface="drfont_daraehand" pitchFamily="66" charset="-127"/>
              </a:rPr>
              <a:t>예제의 포인트</a:t>
            </a:r>
          </a:p>
        </p:txBody>
      </p:sp>
    </p:spTree>
    <p:extLst>
      <p:ext uri="{BB962C8B-B14F-4D97-AF65-F5344CB8AC3E}">
        <p14:creationId xmlns:p14="http://schemas.microsoft.com/office/powerpoint/2010/main" val="1860949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예제의 포인트+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7504" y="259996"/>
            <a:ext cx="8856984" cy="516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779096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412776"/>
            <a:ext cx="8728075" cy="5184874"/>
          </a:xfrm>
        </p:spPr>
        <p:txBody>
          <a:bodyPr/>
          <a:lstStyle>
            <a:lvl1pPr marL="342900" indent="-342900">
              <a:buClr>
                <a:srgbClr val="006600"/>
              </a:buClr>
              <a:buFont typeface="Wingdings" pitchFamily="2" charset="2"/>
              <a:buChar char="ü"/>
              <a:defRPr>
                <a:solidFill>
                  <a:srgbClr val="006600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buClr>
                <a:schemeClr val="accent6"/>
              </a:buCl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제목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7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72171" y="908720"/>
            <a:ext cx="2167581" cy="544761"/>
            <a:chOff x="107504" y="908720"/>
            <a:chExt cx="2167581" cy="544761"/>
          </a:xfrm>
        </p:grpSpPr>
        <p:grpSp>
          <p:nvGrpSpPr>
            <p:cNvPr id="7" name="그룹 6"/>
            <p:cNvGrpSpPr/>
            <p:nvPr userDrawn="1"/>
          </p:nvGrpSpPr>
          <p:grpSpPr>
            <a:xfrm>
              <a:off x="1547664" y="908720"/>
              <a:ext cx="542751" cy="72008"/>
              <a:chOff x="1724993" y="908720"/>
              <a:chExt cx="542751" cy="72008"/>
            </a:xfrm>
          </p:grpSpPr>
          <p:sp>
            <p:nvSpPr>
              <p:cNvPr id="6" name="타원 5"/>
              <p:cNvSpPr/>
              <p:nvPr userDrawn="1"/>
            </p:nvSpPr>
            <p:spPr>
              <a:xfrm>
                <a:off x="1724993" y="908720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 userDrawn="1"/>
            </p:nvSpPr>
            <p:spPr>
              <a:xfrm>
                <a:off x="1960365" y="908720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 userDrawn="1"/>
            </p:nvSpPr>
            <p:spPr>
              <a:xfrm>
                <a:off x="2195736" y="908720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/>
            <p:cNvSpPr txBox="1"/>
            <p:nvPr userDrawn="1"/>
          </p:nvSpPr>
          <p:spPr>
            <a:xfrm>
              <a:off x="107504" y="991816"/>
              <a:ext cx="21675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080"/>
                </a:buClr>
                <a:buSzTx/>
                <a:buFont typeface="Wingdings" pitchFamily="2" charset="2"/>
                <a:buChar char="u"/>
                <a:tabLst/>
                <a:defRPr/>
              </a:pPr>
              <a:r>
                <a:rPr lang="ko-KR" altLang="en-US" sz="2400" dirty="0" smtClean="0">
                  <a:solidFill>
                    <a:schemeClr val="tx2"/>
                  </a:solidFill>
                  <a:latin typeface="drfont_daraehand" pitchFamily="66" charset="-127"/>
                  <a:ea typeface="drfont_daraehand" pitchFamily="66" charset="-127"/>
                </a:rPr>
                <a:t>예제의 포인트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534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코드없이 제목 있는 예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07504" y="259996"/>
            <a:ext cx="8856984" cy="516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680" y="279698"/>
            <a:ext cx="6779096" cy="406226"/>
          </a:xfrm>
        </p:spPr>
        <p:txBody>
          <a:bodyPr>
            <a:noAutofit/>
          </a:bodyPr>
          <a:lstStyle>
            <a:lvl1pPr algn="just">
              <a:defRPr sz="1600" b="1" baseline="0"/>
            </a:lvl1pPr>
          </a:lstStyle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980728"/>
            <a:ext cx="8728075" cy="5616922"/>
          </a:xfrm>
        </p:spPr>
        <p:txBody>
          <a:bodyPr/>
          <a:lstStyle>
            <a:lvl1pPr marL="457200" indent="-457200">
              <a:buClr>
                <a:srgbClr val="006600"/>
              </a:buClr>
              <a:buFont typeface="+mj-lt"/>
              <a:buAutoNum type="arabicPeriod"/>
              <a:defRPr>
                <a:solidFill>
                  <a:srgbClr val="006600"/>
                </a:solidFill>
                <a:latin typeface="drfont_daraehand" pitchFamily="66" charset="-127"/>
                <a:ea typeface="drfont_daraehand" pitchFamily="66" charset="-127"/>
              </a:defRPr>
            </a:lvl1pPr>
            <a:lvl2pPr>
              <a:buClr>
                <a:schemeClr val="accent6"/>
              </a:buCl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예제 제목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7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151539" y="322586"/>
            <a:ext cx="1540141" cy="296540"/>
          </a:xfrm>
        </p:spPr>
        <p:txBody>
          <a:bodyPr>
            <a:noAutofit/>
          </a:bodyPr>
          <a:lstStyle>
            <a:lvl1pPr marL="0" indent="0" algn="r" defTabSz="914400" rtl="0" eaLnBrk="1" latinLnBrk="1" hangingPunct="1">
              <a:spcBef>
                <a:spcPct val="0"/>
              </a:spcBef>
              <a:buNone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smtClean="0"/>
              <a:t>예제번호 편집합니다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11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251520" y="764704"/>
            <a:ext cx="864096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5"/>
                </a:solidFill>
                <a:latin typeface="drfont_daraehand" pitchFamily="66" charset="-127"/>
                <a:ea typeface="drfont_daraehand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468313" y="908050"/>
            <a:ext cx="8424862" cy="576103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86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908719"/>
            <a:ext cx="8229600" cy="5688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84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7" r:id="rId7"/>
    <p:sldLayoutId id="2147483666" r:id="rId8"/>
    <p:sldLayoutId id="2147483650" r:id="rId9"/>
    <p:sldLayoutId id="2147483668" r:id="rId10"/>
    <p:sldLayoutId id="2147483655" r:id="rId11"/>
    <p:sldLayoutId id="2147483651" r:id="rId12"/>
  </p:sldLayoutIdLst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rgbClr val="009999"/>
        </a:buClr>
        <a:buFont typeface="Wingdings" pitchFamily="2" charset="2"/>
        <a:buChar char="u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hyperlink" Target="http://css3generator.com/" TargetMode="Externa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://colorzilla.com/gradient-editor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5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1951584"/>
            <a:ext cx="7920880" cy="1981472"/>
          </a:xfrm>
        </p:spPr>
        <p:txBody>
          <a:bodyPr/>
          <a:lstStyle/>
          <a:p>
            <a:r>
              <a:rPr lang="en-US" altLang="ko-KR" dirty="0" smtClean="0"/>
              <a:t>06</a:t>
            </a:r>
            <a:r>
              <a:rPr lang="ko-KR" altLang="en-US" dirty="0" smtClean="0"/>
              <a:t>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CSS3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68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1.3 </a:t>
            </a:r>
            <a:r>
              <a:rPr lang="ko-KR" altLang="en-US" smtClean="0"/>
              <a:t>색상 단위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mtClean="0"/>
              <a:t>RGBA </a:t>
            </a:r>
            <a:r>
              <a:rPr lang="ko-KR" altLang="en-US" smtClean="0"/>
              <a:t>색상 단위</a:t>
            </a:r>
            <a:endParaRPr lang="en-US" altLang="ko-KR" smtClean="0"/>
          </a:p>
          <a:p>
            <a:pPr lvl="1"/>
            <a:r>
              <a:rPr lang="ko-KR" altLang="en-US" smtClean="0"/>
              <a:t>알파 값은 투명도를 나타냄</a:t>
            </a:r>
            <a:endParaRPr lang="en-US" altLang="ko-KR" smtClean="0"/>
          </a:p>
          <a:p>
            <a:pPr lvl="1"/>
            <a:r>
              <a:rPr lang="en-US" altLang="ko-KR" smtClean="0"/>
              <a:t>0.0 </a:t>
            </a:r>
            <a:r>
              <a:rPr lang="ko-KR" altLang="en-US" smtClean="0"/>
              <a:t>부터 </a:t>
            </a:r>
            <a:r>
              <a:rPr lang="en-US" altLang="ko-KR" smtClean="0"/>
              <a:t>1.0</a:t>
            </a:r>
            <a:r>
              <a:rPr lang="ko-KR" altLang="en-US" smtClean="0"/>
              <a:t>사이의 숫자를 입력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r>
              <a:rPr lang="en-US" altLang="ko-KR" smtClean="0"/>
              <a:t>HEX </a:t>
            </a:r>
            <a:r>
              <a:rPr lang="ko-KR" altLang="en-US" smtClean="0"/>
              <a:t>코드 단위</a:t>
            </a:r>
            <a:endParaRPr lang="en-US" altLang="ko-KR" smtClean="0"/>
          </a:p>
          <a:p>
            <a:pPr lvl="1"/>
            <a:r>
              <a:rPr lang="en-US" altLang="ko-KR" smtClean="0"/>
              <a:t>RGB </a:t>
            </a:r>
            <a:r>
              <a:rPr lang="ko-KR" altLang="en-US" smtClean="0"/>
              <a:t>색상 조합을 </a:t>
            </a:r>
            <a:r>
              <a:rPr lang="en-US" altLang="ko-KR" smtClean="0"/>
              <a:t>16</a:t>
            </a:r>
            <a:r>
              <a:rPr lang="ko-KR" altLang="en-US" smtClean="0"/>
              <a:t>진수로 입력</a:t>
            </a:r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132856"/>
            <a:ext cx="5087094" cy="125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4" descr="ch06-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4208" y="5085184"/>
            <a:ext cx="2016224" cy="501565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335688" y="5661248"/>
          <a:ext cx="28083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6-2 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HEX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코드 단위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4869160"/>
            <a:ext cx="4968552" cy="130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1.4 URL </a:t>
            </a:r>
            <a:r>
              <a:rPr lang="ko-KR" altLang="en-US" smtClean="0"/>
              <a:t>단위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mtClean="0"/>
              <a:t>URL </a:t>
            </a:r>
            <a:r>
              <a:rPr lang="ko-KR" altLang="en-US" smtClean="0"/>
              <a:t>단위</a:t>
            </a:r>
            <a:endParaRPr lang="en-US" altLang="ko-KR" smtClean="0"/>
          </a:p>
          <a:p>
            <a:pPr lvl="1"/>
            <a:r>
              <a:rPr lang="ko-KR" altLang="en-US" smtClean="0"/>
              <a:t>이미지나 글꼴 파일을 불러올 때 사용</a:t>
            </a:r>
            <a:endParaRPr lang="en-US" altLang="ko-KR" smtClean="0"/>
          </a:p>
          <a:p>
            <a:pPr lvl="1"/>
            <a:r>
              <a:rPr lang="en-US" altLang="ko-KR" smtClean="0"/>
              <a:t>background-image </a:t>
            </a:r>
            <a:r>
              <a:rPr lang="ko-KR" altLang="en-US" smtClean="0"/>
              <a:t>속성 사용</a:t>
            </a:r>
            <a:endParaRPr lang="en-US" altLang="ko-KR" smtClean="0"/>
          </a:p>
          <a:p>
            <a:pPr lvl="2"/>
            <a:r>
              <a:rPr lang="en-US" altLang="ko-KR" smtClean="0"/>
              <a:t>url(</a:t>
            </a:r>
            <a:r>
              <a:rPr lang="ko-KR" altLang="en-US" smtClean="0"/>
              <a:t>경로</a:t>
            </a:r>
            <a:r>
              <a:rPr lang="en-US" altLang="ko-KR" smtClean="0"/>
              <a:t>) </a:t>
            </a:r>
            <a:r>
              <a:rPr lang="ko-KR" altLang="en-US" smtClean="0"/>
              <a:t>형태로 입력</a:t>
            </a:r>
            <a:endParaRPr lang="en-US" altLang="ko-KR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688219"/>
            <a:ext cx="5112568" cy="2918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2 </a:t>
            </a:r>
            <a:r>
              <a:rPr lang="ko-KR" altLang="en-US" smtClean="0"/>
              <a:t>박스 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그림 </a:t>
            </a:r>
            <a:r>
              <a:rPr lang="en-US" altLang="ko-KR" smtClean="0"/>
              <a:t>6-4]</a:t>
            </a:r>
            <a:r>
              <a:rPr lang="ko-KR" altLang="en-US" smtClean="0"/>
              <a:t>에 표시된 속성을 모두 합쳐 박스 속성이라고 함</a:t>
            </a:r>
            <a:endParaRPr lang="ko-KR" altLang="en-US"/>
          </a:p>
        </p:txBody>
      </p:sp>
      <p:pic>
        <p:nvPicPr>
          <p:cNvPr id="8" name="그림 7" descr="ch06-0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279" y="1556792"/>
            <a:ext cx="5802229" cy="3672408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429982"/>
              </p:ext>
            </p:extLst>
          </p:nvPr>
        </p:nvGraphicFramePr>
        <p:xfrm>
          <a:off x="996280" y="530120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6-4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박스 속성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2.1 width</a:t>
            </a:r>
            <a:r>
              <a:rPr lang="ko-KR" altLang="en-US" smtClean="0"/>
              <a:t>와 </a:t>
            </a:r>
            <a:r>
              <a:rPr lang="en-US" altLang="ko-KR" smtClean="0"/>
              <a:t>height, margin</a:t>
            </a:r>
            <a:r>
              <a:rPr lang="ko-KR" altLang="en-US" smtClean="0"/>
              <a:t>과 </a:t>
            </a:r>
            <a:r>
              <a:rPr lang="en-US" altLang="ko-KR" smtClean="0"/>
              <a:t>padding </a:t>
            </a:r>
            <a:r>
              <a:rPr lang="ko-KR" altLang="en-US" smtClean="0"/>
              <a:t>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mtClean="0"/>
              <a:t>width</a:t>
            </a:r>
            <a:r>
              <a:rPr lang="ko-KR" altLang="en-US" smtClean="0"/>
              <a:t>와 </a:t>
            </a:r>
            <a:r>
              <a:rPr lang="en-US" altLang="ko-KR" smtClean="0"/>
              <a:t>height </a:t>
            </a:r>
            <a:r>
              <a:rPr lang="ko-KR" altLang="en-US" smtClean="0"/>
              <a:t>속성</a:t>
            </a:r>
            <a:endParaRPr lang="en-US" altLang="ko-KR" smtClean="0"/>
          </a:p>
          <a:p>
            <a:pPr lvl="1"/>
            <a:r>
              <a:rPr lang="ko-KR" altLang="en-US" smtClean="0"/>
              <a:t>글자를 감싸는 영역의 크기를 지정</a:t>
            </a:r>
            <a:endParaRPr lang="en-US" altLang="ko-KR" smtClean="0"/>
          </a:p>
          <a:p>
            <a:pPr lvl="1"/>
            <a:endParaRPr lang="en-US" altLang="ko-KR" smtClean="0"/>
          </a:p>
          <a:p>
            <a:r>
              <a:rPr lang="en-US" altLang="ko-KR" smtClean="0"/>
              <a:t>boder </a:t>
            </a:r>
            <a:r>
              <a:rPr lang="ko-KR" altLang="en-US" smtClean="0"/>
              <a:t>속성</a:t>
            </a:r>
            <a:endParaRPr lang="en-US" altLang="ko-KR" smtClean="0"/>
          </a:p>
          <a:p>
            <a:pPr lvl="1"/>
            <a:r>
              <a:rPr lang="ko-KR" altLang="en-US" smtClean="0"/>
              <a:t>테두리의 두께를 지정</a:t>
            </a:r>
            <a:endParaRPr lang="en-US" altLang="ko-KR" smtClean="0"/>
          </a:p>
          <a:p>
            <a:pPr lvl="1"/>
            <a:endParaRPr lang="en-US" altLang="ko-KR" smtClean="0"/>
          </a:p>
          <a:p>
            <a:r>
              <a:rPr lang="en-US" altLang="ko-KR" smtClean="0"/>
              <a:t>margin </a:t>
            </a:r>
            <a:r>
              <a:rPr lang="ko-KR" altLang="en-US" smtClean="0"/>
              <a:t>속성</a:t>
            </a:r>
            <a:endParaRPr lang="en-US" altLang="ko-KR" smtClean="0"/>
          </a:p>
          <a:p>
            <a:pPr lvl="1"/>
            <a:r>
              <a:rPr lang="ko-KR" altLang="en-US" smtClean="0"/>
              <a:t>테두리와 다른 태그와의 간격을 지정</a:t>
            </a:r>
            <a:endParaRPr lang="en-US" altLang="ko-KR" smtClean="0"/>
          </a:p>
          <a:p>
            <a:pPr lvl="1"/>
            <a:endParaRPr lang="en-US" altLang="ko-KR" smtClean="0"/>
          </a:p>
          <a:p>
            <a:r>
              <a:rPr lang="en-US" altLang="ko-KR" smtClean="0"/>
              <a:t>padding </a:t>
            </a:r>
            <a:r>
              <a:rPr lang="ko-KR" altLang="en-US" smtClean="0"/>
              <a:t>속성</a:t>
            </a:r>
            <a:endParaRPr lang="en-US" altLang="ko-KR" smtClean="0"/>
          </a:p>
          <a:p>
            <a:pPr lvl="1"/>
            <a:r>
              <a:rPr lang="ko-KR" altLang="en-US" smtClean="0"/>
              <a:t>테두리와 글자 사이의 간격을 지정</a:t>
            </a:r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박스 속성 익히기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width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height </a:t>
            </a:r>
            <a:r>
              <a:rPr lang="ko-KR" altLang="en-US" dirty="0" smtClean="0"/>
              <a:t>속성 적용하기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6-5]</a:t>
            </a:r>
            <a:r>
              <a:rPr lang="ko-KR" altLang="en-US" dirty="0" smtClean="0"/>
              <a:t>와 같이 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2. margin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padding </a:t>
            </a:r>
            <a:r>
              <a:rPr lang="ko-KR" altLang="en-US" dirty="0" smtClean="0"/>
              <a:t>속성 적용하기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6-6]</a:t>
            </a:r>
            <a:r>
              <a:rPr lang="ko-KR" altLang="en-US" dirty="0" smtClean="0"/>
              <a:t>과 같이 작성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6-2</a:t>
            </a:r>
            <a:endParaRPr lang="ko-KR" altLang="en-US"/>
          </a:p>
        </p:txBody>
      </p:sp>
      <p:pic>
        <p:nvPicPr>
          <p:cNvPr id="5" name="그림 4" descr="ch06-ex03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1916832"/>
            <a:ext cx="853440" cy="838200"/>
          </a:xfrm>
          <a:prstGeom prst="rect">
            <a:avLst/>
          </a:prstGeom>
        </p:spPr>
      </p:pic>
      <p:pic>
        <p:nvPicPr>
          <p:cNvPr id="6" name="그림 5" descr="ch06-ex03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616" y="4221088"/>
            <a:ext cx="1008112" cy="100811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980728"/>
            <a:ext cx="30194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561" y="3645024"/>
            <a:ext cx="30480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2.1 width</a:t>
            </a:r>
            <a:r>
              <a:rPr lang="ko-KR" altLang="en-US" smtClean="0"/>
              <a:t>와 </a:t>
            </a:r>
            <a:r>
              <a:rPr lang="en-US" altLang="ko-KR" smtClean="0"/>
              <a:t>height, margin</a:t>
            </a:r>
            <a:r>
              <a:rPr lang="ko-KR" altLang="en-US" smtClean="0"/>
              <a:t>과 </a:t>
            </a:r>
            <a:r>
              <a:rPr lang="en-US" altLang="ko-KR" smtClean="0"/>
              <a:t>padding </a:t>
            </a:r>
            <a:r>
              <a:rPr lang="ko-KR" altLang="en-US" smtClean="0"/>
              <a:t>속성</a:t>
            </a:r>
            <a:endParaRPr lang="ko-KR" altLang="en-US"/>
          </a:p>
        </p:txBody>
      </p:sp>
      <p:pic>
        <p:nvPicPr>
          <p:cNvPr id="6" name="내용 개체 틀 5" descr="ch06-07-왼쪽.png"/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1187624" y="1124744"/>
            <a:ext cx="2340302" cy="2350612"/>
          </a:xfrm>
        </p:spPr>
      </p:pic>
      <p:pic>
        <p:nvPicPr>
          <p:cNvPr id="7" name="그림 6" descr="ch06-07-오른쪽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4" y="2276872"/>
            <a:ext cx="1224136" cy="1202276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259632" y="357301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6-5 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width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height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속성의 적용 범위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724128" y="1268760"/>
            <a:ext cx="1872208" cy="830997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smtClean="0"/>
              <a:t>margin</a:t>
            </a:r>
            <a:r>
              <a:rPr lang="ko-KR" altLang="en-US" sz="1600" smtClean="0"/>
              <a:t>과 </a:t>
            </a:r>
            <a:r>
              <a:rPr lang="en-US" altLang="ko-KR" sz="1600" smtClean="0"/>
              <a:t>padding </a:t>
            </a:r>
            <a:r>
              <a:rPr lang="ko-KR" altLang="en-US" sz="1600" smtClean="0"/>
              <a:t>속성을 사용하지 않은 경우</a:t>
            </a:r>
            <a:endParaRPr lang="ko-KR" altLang="en-US" sz="1600"/>
          </a:p>
        </p:txBody>
      </p:sp>
      <p:cxnSp>
        <p:nvCxnSpPr>
          <p:cNvPr id="17" name="직선 화살표 연결선 16"/>
          <p:cNvCxnSpPr>
            <a:stCxn id="7" idx="3"/>
          </p:cNvCxnSpPr>
          <p:nvPr/>
        </p:nvCxnSpPr>
        <p:spPr>
          <a:xfrm flipV="1">
            <a:off x="5292080" y="2132856"/>
            <a:ext cx="432048" cy="74515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221088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8080"/>
              </a:buClr>
              <a:buFont typeface="Wingdings" pitchFamily="2" charset="2"/>
              <a:buChar char="u"/>
            </a:pPr>
            <a:r>
              <a:rPr lang="ko-KR" altLang="en-US" sz="2400" smtClean="0">
                <a:latin typeface="나눔고딕" pitchFamily="50" charset="-127"/>
                <a:ea typeface="나눔고딕" pitchFamily="50" charset="-127"/>
              </a:rPr>
              <a:t>전체 너비</a:t>
            </a:r>
            <a:r>
              <a:rPr lang="en-US" altLang="ko-KR" sz="2400" smtClean="0">
                <a:latin typeface="나눔고딕" pitchFamily="50" charset="-127"/>
                <a:ea typeface="나눔고딕" pitchFamily="50" charset="-127"/>
              </a:rPr>
              <a:t>=width+2 X (margin+border+padding)</a:t>
            </a:r>
          </a:p>
          <a:p>
            <a:pPr marL="457200" indent="-457200">
              <a:buClr>
                <a:srgbClr val="008080"/>
              </a:buClr>
              <a:buFont typeface="Wingdings" pitchFamily="2" charset="2"/>
              <a:buChar char="u"/>
            </a:pPr>
            <a:endParaRPr lang="en-US" altLang="ko-KR" sz="2400" smtClean="0">
              <a:latin typeface="나눔고딕" pitchFamily="50" charset="-127"/>
              <a:ea typeface="나눔고딕" pitchFamily="50" charset="-127"/>
            </a:endParaRPr>
          </a:p>
          <a:p>
            <a:pPr>
              <a:buClr>
                <a:srgbClr val="008080"/>
              </a:buClr>
              <a:buFont typeface="Wingdings" pitchFamily="2" charset="2"/>
              <a:buChar char="u"/>
            </a:pPr>
            <a:r>
              <a:rPr lang="ko-KR" altLang="en-US" sz="2400" smtClean="0">
                <a:latin typeface="나눔고딕" pitchFamily="50" charset="-127"/>
                <a:ea typeface="나눔고딕" pitchFamily="50" charset="-127"/>
              </a:rPr>
              <a:t>전체 높이</a:t>
            </a:r>
            <a:r>
              <a:rPr lang="en-US" altLang="ko-KR" sz="2400" smtClean="0">
                <a:latin typeface="나눔고딕" pitchFamily="50" charset="-127"/>
                <a:ea typeface="나눔고딕" pitchFamily="50" charset="-127"/>
              </a:rPr>
              <a:t>=height+2 X (margin+border+padding)</a:t>
            </a:r>
            <a:endParaRPr lang="ko-KR" altLang="en-US" sz="2400" smtClean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2.1 width</a:t>
            </a:r>
            <a:r>
              <a:rPr lang="ko-KR" altLang="en-US" smtClean="0"/>
              <a:t>와 </a:t>
            </a:r>
            <a:r>
              <a:rPr lang="en-US" altLang="ko-KR" smtClean="0"/>
              <a:t>height, margin</a:t>
            </a:r>
            <a:r>
              <a:rPr lang="ko-KR" altLang="en-US" smtClean="0"/>
              <a:t>과 </a:t>
            </a:r>
            <a:r>
              <a:rPr lang="en-US" altLang="ko-KR" smtClean="0"/>
              <a:t>padding </a:t>
            </a:r>
            <a:r>
              <a:rPr lang="ko-KR" altLang="en-US" smtClean="0"/>
              <a:t>속성</a:t>
            </a:r>
            <a:endParaRPr lang="ko-KR" altLang="en-US"/>
          </a:p>
        </p:txBody>
      </p:sp>
      <p:pic>
        <p:nvPicPr>
          <p:cNvPr id="4" name="그림 3" descr="도형_면직사각형_옐로우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96" y="764704"/>
            <a:ext cx="8136904" cy="6021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5" y="1124744"/>
            <a:ext cx="7397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lt"/>
                <a:ea typeface="나눔고딕코딩" pitchFamily="49" charset="-127"/>
              </a:rPr>
              <a:t>NOTE</a:t>
            </a:r>
            <a:r>
              <a:rPr lang="en-US" altLang="ko-KR" b="1" baseline="0" dirty="0" err="1" smtClean="0">
                <a:latin typeface="+mj-lt"/>
                <a:ea typeface="나눔고딕코딩" pitchFamily="49" charset="-127"/>
              </a:rPr>
              <a:t>_margin</a:t>
            </a:r>
            <a:r>
              <a:rPr lang="ko-KR" altLang="en-US" b="1" baseline="0" dirty="0" smtClean="0">
                <a:latin typeface="+mj-lt"/>
                <a:ea typeface="나눔고딕코딩" pitchFamily="49" charset="-127"/>
              </a:rPr>
              <a:t>과 </a:t>
            </a:r>
            <a:r>
              <a:rPr lang="en-US" altLang="ko-KR" b="1" baseline="0" dirty="0" smtClean="0">
                <a:latin typeface="+mj-lt"/>
                <a:ea typeface="나눔고딕코딩" pitchFamily="49" charset="-127"/>
              </a:rPr>
              <a:t>padding </a:t>
            </a:r>
            <a:r>
              <a:rPr lang="ko-KR" altLang="en-US" b="1" baseline="0" dirty="0" smtClean="0">
                <a:latin typeface="+mj-lt"/>
                <a:ea typeface="나눔고딕코딩" pitchFamily="49" charset="-127"/>
              </a:rPr>
              <a:t>속성 값 부분 지정</a:t>
            </a:r>
            <a:endParaRPr lang="en-US" altLang="ko-KR" b="1" baseline="0" dirty="0" smtClean="0">
              <a:latin typeface="+mj-lt"/>
              <a:ea typeface="나눔고딕코딩" pitchFamily="49" charset="-127"/>
            </a:endParaRPr>
          </a:p>
          <a:p>
            <a:r>
              <a:rPr lang="ko-KR" altLang="en-US" b="1" dirty="0" smtClean="0">
                <a:latin typeface="+mj-lt"/>
                <a:ea typeface="나눔고딕코딩" pitchFamily="49" charset="-127"/>
              </a:rPr>
              <a:t>방법</a:t>
            </a:r>
            <a:r>
              <a:rPr lang="en-US" altLang="ko-KR" b="1" dirty="0" smtClean="0">
                <a:latin typeface="+mj-lt"/>
                <a:ea typeface="나눔고딕코딩" pitchFamily="49" charset="-127"/>
              </a:rPr>
              <a:t> 1. </a:t>
            </a:r>
            <a:r>
              <a:rPr lang="ko-KR" altLang="en-US" b="1" dirty="0" smtClean="0">
                <a:latin typeface="+mj-lt"/>
                <a:ea typeface="나눔고딕코딩" pitchFamily="49" charset="-127"/>
              </a:rPr>
              <a:t>순서대로 크기 단위를 띄어쓰기로 구분</a:t>
            </a:r>
            <a:endParaRPr lang="en-US" altLang="ko-KR" b="1" dirty="0" smtClean="0">
              <a:latin typeface="+mj-lt"/>
              <a:ea typeface="나눔고딕코딩" pitchFamily="49" charset="-127"/>
            </a:endParaRPr>
          </a:p>
          <a:p>
            <a:pPr lvl="1">
              <a:buFont typeface="Arial" pitchFamily="34" charset="0"/>
              <a:buChar char="•"/>
            </a:pPr>
            <a:r>
              <a:rPr lang="ko-KR" altLang="en-US" b="1" dirty="0" smtClean="0">
                <a:latin typeface="+mj-lt"/>
                <a:ea typeface="나눔고딕코딩" pitchFamily="49" charset="-127"/>
              </a:rPr>
              <a:t>위쪽 오른쪽 아래쪽 왼쪽 순서</a:t>
            </a:r>
            <a:endParaRPr lang="en-US" altLang="ko-KR" b="1" dirty="0" smtClean="0">
              <a:latin typeface="+mj-lt"/>
              <a:ea typeface="나눔고딕코딩" pitchFamily="49" charset="-127"/>
            </a:endParaRPr>
          </a:p>
          <a:p>
            <a:pPr lvl="1">
              <a:buFont typeface="Arial" pitchFamily="34" charset="0"/>
              <a:buChar char="•"/>
            </a:pPr>
            <a:r>
              <a:rPr lang="en-US" altLang="ko-KR" b="1" dirty="0" smtClean="0">
                <a:latin typeface="+mj-lt"/>
                <a:ea typeface="나눔고딕코딩" pitchFamily="49" charset="-127"/>
              </a:rPr>
              <a:t>[</a:t>
            </a:r>
            <a:r>
              <a:rPr lang="ko-KR" altLang="en-US" b="1" dirty="0" smtClean="0">
                <a:latin typeface="+mj-lt"/>
                <a:ea typeface="나눔고딕코딩" pitchFamily="49" charset="-127"/>
              </a:rPr>
              <a:t>코드 </a:t>
            </a:r>
            <a:r>
              <a:rPr lang="en-US" altLang="ko-KR" b="1" dirty="0" smtClean="0">
                <a:latin typeface="+mj-lt"/>
                <a:ea typeface="나눔고딕코딩" pitchFamily="49" charset="-127"/>
              </a:rPr>
              <a:t>6-7]</a:t>
            </a:r>
            <a:r>
              <a:rPr lang="ko-KR" altLang="en-US" b="1" dirty="0" smtClean="0">
                <a:latin typeface="+mj-lt"/>
                <a:ea typeface="나눔고딕코딩" pitchFamily="49" charset="-127"/>
              </a:rPr>
              <a:t> 참고</a:t>
            </a:r>
            <a:endParaRPr lang="en-US" altLang="ko-KR" b="1" dirty="0" smtClean="0">
              <a:latin typeface="+mj-lt"/>
              <a:ea typeface="나눔고딕코딩" pitchFamily="49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b="1" dirty="0" smtClean="0">
              <a:latin typeface="+mj-lt"/>
              <a:ea typeface="나눔고딕코딩" pitchFamily="49" charset="-127"/>
            </a:endParaRPr>
          </a:p>
          <a:p>
            <a:pPr lvl="1"/>
            <a:endParaRPr lang="en-US" altLang="ko-KR" b="1" dirty="0" smtClean="0">
              <a:latin typeface="+mj-lt"/>
              <a:ea typeface="나눔고딕코딩" pitchFamily="49" charset="-127"/>
            </a:endParaRPr>
          </a:p>
          <a:p>
            <a:r>
              <a:rPr lang="ko-KR" altLang="en-US" b="1" dirty="0" smtClean="0">
                <a:latin typeface="+mj-lt"/>
                <a:ea typeface="나눔고딕코딩" pitchFamily="49" charset="-127"/>
              </a:rPr>
              <a:t>방법 </a:t>
            </a:r>
            <a:r>
              <a:rPr lang="en-US" altLang="ko-KR" b="1" dirty="0" smtClean="0">
                <a:latin typeface="+mj-lt"/>
                <a:ea typeface="나눔고딕코딩" pitchFamily="49" charset="-127"/>
              </a:rPr>
              <a:t>2. margin</a:t>
            </a:r>
            <a:r>
              <a:rPr lang="ko-KR" altLang="en-US" b="1" dirty="0" smtClean="0">
                <a:latin typeface="+mj-lt"/>
                <a:ea typeface="나눔고딕코딩" pitchFamily="49" charset="-127"/>
              </a:rPr>
              <a:t>과 </a:t>
            </a:r>
            <a:r>
              <a:rPr lang="en-US" altLang="ko-KR" b="1" dirty="0" smtClean="0">
                <a:latin typeface="+mj-lt"/>
                <a:ea typeface="나눔고딕코딩" pitchFamily="49" charset="-127"/>
              </a:rPr>
              <a:t>padding </a:t>
            </a:r>
            <a:r>
              <a:rPr lang="ko-KR" altLang="en-US" b="1" dirty="0" smtClean="0">
                <a:latin typeface="+mj-lt"/>
                <a:ea typeface="나눔고딕코딩" pitchFamily="49" charset="-127"/>
              </a:rPr>
              <a:t>속성에 두 개의 값을 </a:t>
            </a:r>
            <a:r>
              <a:rPr lang="en-US" altLang="ko-KR" b="1" dirty="0" smtClean="0">
                <a:latin typeface="+mj-lt"/>
                <a:ea typeface="나눔고딕코딩" pitchFamily="49" charset="-127"/>
              </a:rPr>
              <a:t/>
            </a:r>
            <a:br>
              <a:rPr lang="en-US" altLang="ko-KR" b="1" dirty="0" smtClean="0">
                <a:latin typeface="+mj-lt"/>
                <a:ea typeface="나눔고딕코딩" pitchFamily="49" charset="-127"/>
              </a:rPr>
            </a:br>
            <a:r>
              <a:rPr lang="ko-KR" altLang="en-US" b="1" dirty="0" smtClean="0">
                <a:latin typeface="+mj-lt"/>
                <a:ea typeface="나눔고딕코딩" pitchFamily="49" charset="-127"/>
              </a:rPr>
              <a:t>입력</a:t>
            </a:r>
            <a:endParaRPr lang="en-US" altLang="ko-KR" b="1" dirty="0" smtClean="0">
              <a:latin typeface="+mj-lt"/>
              <a:ea typeface="나눔고딕코딩" pitchFamily="49" charset="-127"/>
            </a:endParaRPr>
          </a:p>
          <a:p>
            <a:pPr lvl="1">
              <a:buFont typeface="Arial" pitchFamily="34" charset="0"/>
              <a:buChar char="•"/>
            </a:pPr>
            <a:r>
              <a:rPr lang="ko-KR" altLang="en-US" b="1" dirty="0" smtClean="0">
                <a:latin typeface="+mj-lt"/>
                <a:ea typeface="나눔고딕코딩" pitchFamily="49" charset="-127"/>
              </a:rPr>
              <a:t>위쪽아래쪽 왼쪽오른쪽</a:t>
            </a:r>
            <a:endParaRPr lang="en-US" altLang="ko-KR" b="1" dirty="0" smtClean="0">
              <a:latin typeface="+mj-lt"/>
              <a:ea typeface="나눔고딕코딩" pitchFamily="49" charset="-127"/>
            </a:endParaRPr>
          </a:p>
          <a:p>
            <a:pPr lvl="1">
              <a:buFont typeface="Arial" pitchFamily="34" charset="0"/>
              <a:buChar char="•"/>
            </a:pPr>
            <a:r>
              <a:rPr lang="en-US" altLang="ko-KR" b="1" dirty="0" smtClean="0">
                <a:latin typeface="+mj-lt"/>
                <a:ea typeface="나눔고딕코딩" pitchFamily="49" charset="-127"/>
              </a:rPr>
              <a:t>[</a:t>
            </a:r>
            <a:r>
              <a:rPr lang="ko-KR" altLang="en-US" b="1" dirty="0" smtClean="0">
                <a:latin typeface="+mj-lt"/>
                <a:ea typeface="나눔고딕코딩" pitchFamily="49" charset="-127"/>
              </a:rPr>
              <a:t>코드 </a:t>
            </a:r>
            <a:r>
              <a:rPr lang="en-US" altLang="ko-KR" b="1" dirty="0" smtClean="0">
                <a:latin typeface="+mj-lt"/>
                <a:ea typeface="나눔고딕코딩" pitchFamily="49" charset="-127"/>
              </a:rPr>
              <a:t>6-8]</a:t>
            </a:r>
            <a:r>
              <a:rPr lang="ko-KR" altLang="en-US" b="1" dirty="0" smtClean="0">
                <a:latin typeface="+mj-lt"/>
                <a:ea typeface="나눔고딕코딩" pitchFamily="49" charset="-127"/>
              </a:rPr>
              <a:t> 참고</a:t>
            </a:r>
            <a:endParaRPr lang="en-US" altLang="ko-KR" b="1" dirty="0" smtClean="0">
              <a:latin typeface="+mj-lt"/>
              <a:ea typeface="나눔고딕코딩" pitchFamily="49" charset="-127"/>
            </a:endParaRPr>
          </a:p>
          <a:p>
            <a:endParaRPr lang="en-US" altLang="ko-KR" b="1" dirty="0" smtClean="0">
              <a:latin typeface="+mj-lt"/>
              <a:ea typeface="나눔고딕코딩" pitchFamily="49" charset="-127"/>
            </a:endParaRPr>
          </a:p>
          <a:p>
            <a:endParaRPr lang="ko-KR" altLang="en-US" dirty="0" smtClean="0">
              <a:latin typeface="+mj-lt"/>
              <a:ea typeface="나눔고딕코딩" pitchFamily="49" charset="-127"/>
            </a:endParaRPr>
          </a:p>
        </p:txBody>
      </p:sp>
      <p:pic>
        <p:nvPicPr>
          <p:cNvPr id="7" name="그림 6" descr="ch06-0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5616" y="4437112"/>
            <a:ext cx="2808312" cy="13302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15616" y="5805264"/>
            <a:ext cx="4001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그림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6-6 </a:t>
            </a:r>
            <a:r>
              <a:rPr lang="en-US" altLang="ko-KR" dirty="0" smtClean="0"/>
              <a:t>margin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padding </a:t>
            </a:r>
            <a:r>
              <a:rPr lang="ko-KR" altLang="en-US" dirty="0" smtClean="0"/>
              <a:t>속성 값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부분 </a:t>
            </a:r>
            <a:r>
              <a:rPr lang="ko-KR" altLang="en-US" dirty="0" smtClean="0"/>
              <a:t>지정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36712"/>
            <a:ext cx="33528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890061"/>
            <a:ext cx="326707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2.2 </a:t>
            </a:r>
            <a:r>
              <a:rPr lang="ko-KR" altLang="en-US" smtClean="0"/>
              <a:t>테두리 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border-width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테두리의 두께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크기 단위 또는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 6-7]</a:t>
            </a:r>
            <a:r>
              <a:rPr lang="ko-KR" altLang="en-US" dirty="0" smtClean="0"/>
              <a:t>의 키워드 입력 가능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border-style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테두리의 형태 지정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6-8]</a:t>
            </a:r>
            <a:r>
              <a:rPr lang="ko-KR" altLang="en-US" dirty="0" smtClean="0"/>
              <a:t>의 키워드 입력 가능</a:t>
            </a:r>
            <a:endParaRPr lang="ko-KR" altLang="en-US" dirty="0"/>
          </a:p>
        </p:txBody>
      </p:sp>
      <p:pic>
        <p:nvPicPr>
          <p:cNvPr id="4" name="그림 3" descr="ch06-0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204864"/>
            <a:ext cx="4896544" cy="1357794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259632" y="357301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6-7 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border-width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 descr="ch06-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4048" y="4365104"/>
            <a:ext cx="3600400" cy="152818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292080" y="6021288"/>
          <a:ext cx="3312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368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6-8 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border-style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2.2 </a:t>
            </a:r>
            <a:r>
              <a:rPr lang="ko-KR" altLang="en-US" smtClean="0"/>
              <a:t>테두리 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border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border-width, border-style, border-color </a:t>
            </a:r>
            <a:r>
              <a:rPr lang="ko-KR" altLang="en-US" dirty="0" smtClean="0"/>
              <a:t>속성 한 번에 입력 가능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844825"/>
            <a:ext cx="3744416" cy="1678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그림 5" descr="ch06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0072" y="1988840"/>
            <a:ext cx="3306135" cy="99582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220072" y="3068960"/>
          <a:ext cx="3312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368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6-9 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border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8" name="그림 7" descr="ch06-1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1640" y="4005064"/>
            <a:ext cx="2880320" cy="1127787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403648" y="5373216"/>
          <a:ext cx="56166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662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6-10</a:t>
                      </a:r>
                      <a:r>
                        <a:rPr lang="en-US" altLang="ko-KR" b="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상하좌우의 각 테두리 지정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2.2 </a:t>
            </a:r>
            <a:r>
              <a:rPr lang="ko-KR" altLang="en-US" smtClean="0"/>
              <a:t>테두리 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mtClean="0"/>
              <a:t>border-radius </a:t>
            </a:r>
            <a:r>
              <a:rPr lang="ko-KR" altLang="en-US" smtClean="0"/>
              <a:t>속성</a:t>
            </a:r>
            <a:endParaRPr lang="en-US" altLang="ko-KR" smtClean="0"/>
          </a:p>
          <a:p>
            <a:pPr lvl="1"/>
            <a:r>
              <a:rPr lang="ko-KR" altLang="en-US" smtClean="0"/>
              <a:t>테두리가 둥근 사각형 또는 원 생성 가능</a:t>
            </a:r>
            <a:endParaRPr lang="ko-KR" altLang="en-US"/>
          </a:p>
        </p:txBody>
      </p:sp>
      <p:pic>
        <p:nvPicPr>
          <p:cNvPr id="4" name="그림 3" descr="ch06-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1916832"/>
            <a:ext cx="6311034" cy="31165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259632" y="2348880"/>
          <a:ext cx="68407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76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6-11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다음 메인 페이지에 있는 모서리가 둥근 메뉴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646386" y="1772816"/>
            <a:ext cx="6877942" cy="468052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mtClean="0"/>
              <a:t>CSS3 </a:t>
            </a:r>
            <a:r>
              <a:rPr lang="ko-KR" altLang="en-US" smtClean="0"/>
              <a:t>단위</a:t>
            </a:r>
            <a:endParaRPr lang="en-US" altLang="ko-KR" smtClean="0"/>
          </a:p>
          <a:p>
            <a:r>
              <a:rPr lang="ko-KR" altLang="en-US" smtClean="0"/>
              <a:t>박스 속성</a:t>
            </a:r>
            <a:endParaRPr lang="en-US" altLang="ko-KR" smtClean="0"/>
          </a:p>
          <a:p>
            <a:r>
              <a:rPr lang="en-US" altLang="ko-KR" smtClean="0"/>
              <a:t>display  </a:t>
            </a:r>
            <a:r>
              <a:rPr lang="ko-KR" altLang="en-US" smtClean="0"/>
              <a:t>속성</a:t>
            </a:r>
            <a:endParaRPr lang="en-US" altLang="ko-KR" smtClean="0"/>
          </a:p>
          <a:p>
            <a:r>
              <a:rPr lang="ko-KR" altLang="en-US" smtClean="0"/>
              <a:t>배경 속성</a:t>
            </a:r>
            <a:endParaRPr lang="en-US" altLang="ko-KR" smtClean="0"/>
          </a:p>
          <a:p>
            <a:r>
              <a:rPr lang="ko-KR" altLang="en-US" smtClean="0"/>
              <a:t>글자 속성</a:t>
            </a:r>
            <a:endParaRPr lang="en-US" altLang="ko-KR" smtClean="0"/>
          </a:p>
          <a:p>
            <a:r>
              <a:rPr lang="ko-KR" altLang="en-US" smtClean="0"/>
              <a:t>위치 속성</a:t>
            </a:r>
            <a:endParaRPr lang="en-US" altLang="ko-KR" smtClean="0"/>
          </a:p>
          <a:p>
            <a:r>
              <a:rPr lang="en-US" altLang="ko-KR" smtClean="0"/>
              <a:t>float </a:t>
            </a:r>
            <a:r>
              <a:rPr lang="ko-KR" altLang="en-US" smtClean="0"/>
              <a:t>속성</a:t>
            </a:r>
            <a:endParaRPr lang="en-US" altLang="ko-KR" smtClean="0"/>
          </a:p>
          <a:p>
            <a:r>
              <a:rPr lang="ko-KR" altLang="en-US" smtClean="0"/>
              <a:t>그림자 속성</a:t>
            </a:r>
            <a:endParaRPr lang="en-US" altLang="ko-KR" smtClean="0"/>
          </a:p>
          <a:p>
            <a:r>
              <a:rPr lang="ko-KR" altLang="en-US" smtClean="0"/>
              <a:t>그레이디언트</a:t>
            </a:r>
            <a:endParaRPr lang="en-US" altLang="ko-KR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4335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테두리 속성 익히기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기본 테두리 만들기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6-9]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border-radius </a:t>
            </a:r>
            <a:r>
              <a:rPr lang="ko-KR" altLang="en-US" dirty="0" smtClean="0"/>
              <a:t>속성 적용하기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6-10]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모서리마다 다른 둥글기 적용하기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border-radius </a:t>
            </a:r>
            <a:r>
              <a:rPr lang="ko-KR" altLang="en-US" dirty="0" smtClean="0"/>
              <a:t>속성에 크기 단위 네 개를 입력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6-11]</a:t>
            </a:r>
            <a:r>
              <a:rPr lang="ko-KR" altLang="en-US" dirty="0" smtClean="0"/>
              <a:t>과 같이  작성</a:t>
            </a:r>
            <a:endParaRPr lang="en-US" altLang="ko-KR" dirty="0" smtClean="0"/>
          </a:p>
          <a:p>
            <a:pPr lvl="1">
              <a:buNone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6-3</a:t>
            </a:r>
            <a:endParaRPr lang="ko-KR" altLang="en-US"/>
          </a:p>
        </p:txBody>
      </p:sp>
      <p:pic>
        <p:nvPicPr>
          <p:cNvPr id="5" name="그림 4" descr="ch06-ex04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916832"/>
            <a:ext cx="2773680" cy="739140"/>
          </a:xfrm>
          <a:prstGeom prst="rect">
            <a:avLst/>
          </a:prstGeom>
        </p:spPr>
      </p:pic>
      <p:pic>
        <p:nvPicPr>
          <p:cNvPr id="6" name="그림 5" descr="ch06-ex04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3861048"/>
            <a:ext cx="2781300" cy="746760"/>
          </a:xfrm>
          <a:prstGeom prst="rect">
            <a:avLst/>
          </a:prstGeom>
        </p:spPr>
      </p:pic>
      <p:pic>
        <p:nvPicPr>
          <p:cNvPr id="7" name="그림 6" descr="ch06-ex04-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28184" y="5229200"/>
            <a:ext cx="2520280" cy="1101093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1889588"/>
            <a:ext cx="4340657" cy="2718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3 display </a:t>
            </a:r>
            <a:r>
              <a:rPr lang="ko-KR" altLang="en-US" smtClean="0"/>
              <a:t>속성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None/>
            </a:pPr>
            <a:endParaRPr lang="en-US" altLang="ko-KR" smtClean="0"/>
          </a:p>
          <a:p>
            <a:endParaRPr lang="ko-KR" altLang="en-US"/>
          </a:p>
        </p:txBody>
      </p:sp>
      <p:pic>
        <p:nvPicPr>
          <p:cNvPr id="6" name="그림 5" descr="ch06-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052736"/>
            <a:ext cx="2664296" cy="2143392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83568" y="3356992"/>
          <a:ext cx="68407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76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6-12 </a:t>
                      </a:r>
                      <a:r>
                        <a:rPr lang="en-US" altLang="ko-KR" b="0" smtClean="0">
                          <a:solidFill>
                            <a:schemeClr val="tx1"/>
                          </a:solidFill>
                        </a:rPr>
                        <a:t>display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내용 개체 틀 5"/>
          <p:cNvGraphicFramePr>
            <a:graphicFrameLocks/>
          </p:cNvGraphicFramePr>
          <p:nvPr/>
        </p:nvGraphicFramePr>
        <p:xfrm>
          <a:off x="755576" y="4653136"/>
          <a:ext cx="7992888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97923"/>
                <a:gridCol w="5694965"/>
              </a:tblGrid>
              <a:tr h="2148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키워드 이름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none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태그를 화면에서 보이지 않게 만듭니다</a:t>
                      </a:r>
                      <a:r>
                        <a:rPr lang="en-US" altLang="ko-KR" smtClean="0"/>
                        <a:t>.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4823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mtClean="0"/>
                        <a:t>block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/>
                        <a:t>태그를 블록 형식으로 지정합니다</a:t>
                      </a:r>
                      <a:r>
                        <a:rPr lang="en-US" altLang="ko-KR" smtClean="0"/>
                        <a:t>.</a:t>
                      </a:r>
                      <a:endParaRPr lang="ko-KR" altLang="en-US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4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inline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/>
                        <a:t>태그를 인라인 형식으로 지정합니다</a:t>
                      </a:r>
                      <a:r>
                        <a:rPr lang="en-US" altLang="ko-KR" smtClean="0"/>
                        <a:t>.</a:t>
                      </a:r>
                      <a:endParaRPr lang="ko-KR" altLang="en-US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4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inline-block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/>
                        <a:t>태그를 인라인</a:t>
                      </a:r>
                      <a:r>
                        <a:rPr lang="en-US" altLang="ko-KR" smtClean="0"/>
                        <a:t>-</a:t>
                      </a:r>
                      <a:r>
                        <a:rPr lang="ko-KR" altLang="en-US" smtClean="0"/>
                        <a:t>블록 형식으로 지정합니다</a:t>
                      </a:r>
                      <a:r>
                        <a:rPr lang="en-US" altLang="ko-KR" smtClean="0"/>
                        <a:t>.</a:t>
                      </a:r>
                      <a:endParaRPr lang="ko-KR" altLang="en-US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755576" y="422108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6-4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책에서 다룰 </a:t>
                      </a:r>
                      <a:r>
                        <a:rPr lang="en-US" altLang="ko-KR" b="0" smtClean="0">
                          <a:solidFill>
                            <a:schemeClr val="tx1"/>
                          </a:solidFill>
                        </a:rPr>
                        <a:t>display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속성 키워드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display </a:t>
            </a:r>
            <a:r>
              <a:rPr lang="ko-KR" altLang="en-US" smtClean="0"/>
              <a:t>속성 익히기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none </a:t>
            </a:r>
            <a:r>
              <a:rPr lang="ko-KR" altLang="en-US" dirty="0" smtClean="0"/>
              <a:t>키워드 적용하기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태그가 화면에서 보이지 않음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6-12]</a:t>
            </a:r>
            <a:r>
              <a:rPr lang="ko-KR" altLang="en-US" dirty="0" smtClean="0"/>
              <a:t>와 같이 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r>
              <a:rPr lang="en-US" altLang="ko-KR" dirty="0" smtClean="0"/>
              <a:t>block </a:t>
            </a:r>
            <a:r>
              <a:rPr lang="ko-KR" altLang="en-US" dirty="0" smtClean="0"/>
              <a:t>키워드 적용하기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6-13]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inline </a:t>
            </a:r>
            <a:r>
              <a:rPr lang="ko-KR" altLang="en-US" dirty="0" smtClean="0"/>
              <a:t>키워드와 </a:t>
            </a:r>
            <a:r>
              <a:rPr lang="en-US" altLang="ko-KR" dirty="0" smtClean="0"/>
              <a:t>inline-block </a:t>
            </a:r>
            <a:r>
              <a:rPr lang="ko-KR" altLang="en-US" dirty="0" smtClean="0"/>
              <a:t>키워드 적용하기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결과는 동일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6-14]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6-4</a:t>
            </a:r>
            <a:endParaRPr lang="ko-KR" altLang="en-US"/>
          </a:p>
        </p:txBody>
      </p:sp>
      <p:pic>
        <p:nvPicPr>
          <p:cNvPr id="5" name="그림 4" descr="ch06-ex02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2348880"/>
            <a:ext cx="2088232" cy="2765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ch06-ex02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3933056"/>
            <a:ext cx="3211998" cy="668268"/>
          </a:xfrm>
          <a:prstGeom prst="rect">
            <a:avLst/>
          </a:prstGeom>
        </p:spPr>
      </p:pic>
      <p:pic>
        <p:nvPicPr>
          <p:cNvPr id="7" name="그림 6" descr="ch06-ex02-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5616" y="6093296"/>
            <a:ext cx="3240360" cy="403307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758" y="404664"/>
            <a:ext cx="256222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159" y="2060848"/>
            <a:ext cx="24765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25" y="4533017"/>
            <a:ext cx="25336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3 display </a:t>
            </a:r>
            <a:r>
              <a:rPr lang="ko-KR" altLang="en-US" smtClean="0"/>
              <a:t>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mtClean="0"/>
              <a:t>인라인 형식과 인라인</a:t>
            </a:r>
            <a:r>
              <a:rPr lang="en-US" altLang="ko-KR" smtClean="0"/>
              <a:t>-</a:t>
            </a:r>
            <a:r>
              <a:rPr lang="ko-KR" altLang="en-US" smtClean="0"/>
              <a:t>블록 형식의 차이</a:t>
            </a:r>
            <a:endParaRPr lang="en-US" altLang="ko-KR" smtClean="0"/>
          </a:p>
          <a:p>
            <a:pPr lvl="1"/>
            <a:r>
              <a:rPr lang="en-US" altLang="ko-KR" smtClean="0"/>
              <a:t>inline </a:t>
            </a:r>
            <a:r>
              <a:rPr lang="ko-KR" altLang="en-US" smtClean="0"/>
              <a:t>키워드를 적용한 코드</a:t>
            </a:r>
            <a:endParaRPr lang="en-US" altLang="ko-KR" smtClean="0"/>
          </a:p>
          <a:p>
            <a:pPr lvl="2"/>
            <a:r>
              <a:rPr lang="en-US" altLang="ko-KR" smtClean="0"/>
              <a:t>width</a:t>
            </a:r>
            <a:r>
              <a:rPr lang="ko-KR" altLang="en-US" smtClean="0"/>
              <a:t>와 </a:t>
            </a:r>
            <a:r>
              <a:rPr lang="en-US" altLang="ko-KR" smtClean="0"/>
              <a:t>height </a:t>
            </a:r>
            <a:r>
              <a:rPr lang="ko-KR" altLang="en-US" smtClean="0"/>
              <a:t>속성이 지정되지 않음</a:t>
            </a:r>
            <a:endParaRPr lang="en-US" altLang="ko-KR" smtClean="0"/>
          </a:p>
          <a:p>
            <a:pPr lvl="2"/>
            <a:r>
              <a:rPr lang="en-US" altLang="ko-KR" smtClean="0"/>
              <a:t>margin </a:t>
            </a:r>
            <a:r>
              <a:rPr lang="ko-KR" altLang="en-US" smtClean="0"/>
              <a:t>속성이 </a:t>
            </a:r>
            <a:r>
              <a:rPr lang="en-US" altLang="ko-KR" smtClean="0"/>
              <a:t>div </a:t>
            </a:r>
            <a:r>
              <a:rPr lang="ko-KR" altLang="en-US" smtClean="0"/>
              <a:t>태그의 좌우로만 적용</a:t>
            </a: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r>
              <a:rPr lang="en-US" altLang="ko-KR" smtClean="0"/>
              <a:t>inline-block </a:t>
            </a:r>
            <a:r>
              <a:rPr lang="ko-KR" altLang="en-US" smtClean="0"/>
              <a:t>키워드를 적용한 코드</a:t>
            </a:r>
            <a:endParaRPr lang="en-US" altLang="ko-KR" smtClean="0"/>
          </a:p>
          <a:p>
            <a:pPr lvl="2"/>
            <a:r>
              <a:rPr lang="en-US" altLang="ko-KR" smtClean="0"/>
              <a:t>width</a:t>
            </a:r>
            <a:r>
              <a:rPr lang="ko-KR" altLang="en-US" smtClean="0"/>
              <a:t>와 </a:t>
            </a:r>
            <a:r>
              <a:rPr lang="en-US" altLang="ko-KR" smtClean="0"/>
              <a:t>height </a:t>
            </a:r>
            <a:r>
              <a:rPr lang="ko-KR" altLang="en-US" smtClean="0"/>
              <a:t>속성이 적용</a:t>
            </a:r>
            <a:endParaRPr lang="en-US" altLang="ko-KR" smtClean="0"/>
          </a:p>
          <a:p>
            <a:pPr lvl="2"/>
            <a:r>
              <a:rPr lang="en-US" altLang="ko-KR" smtClean="0"/>
              <a:t>margin </a:t>
            </a:r>
            <a:r>
              <a:rPr lang="ko-KR" altLang="en-US" smtClean="0"/>
              <a:t>속성도 상하좌우로 적용</a:t>
            </a:r>
            <a:endParaRPr lang="ko-KR" altLang="en-US"/>
          </a:p>
        </p:txBody>
      </p:sp>
      <p:pic>
        <p:nvPicPr>
          <p:cNvPr id="4" name="그림 3" descr="ch06-05-(a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4005064"/>
            <a:ext cx="2808312" cy="739030"/>
          </a:xfrm>
          <a:prstGeom prst="rect">
            <a:avLst/>
          </a:prstGeom>
        </p:spPr>
      </p:pic>
      <p:pic>
        <p:nvPicPr>
          <p:cNvPr id="5" name="그림 4" descr="ch06-05-(b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0112" y="3861048"/>
            <a:ext cx="2125980" cy="8686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31640" y="48691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06600"/>
                </a:solidFill>
              </a:rPr>
              <a:t>(a) inline </a:t>
            </a:r>
            <a:r>
              <a:rPr lang="ko-KR" altLang="en-US" smtClean="0">
                <a:solidFill>
                  <a:srgbClr val="006600"/>
                </a:solidFill>
              </a:rPr>
              <a:t>키워드</a:t>
            </a:r>
            <a:endParaRPr lang="ko-KR" altLang="en-US">
              <a:solidFill>
                <a:srgbClr val="0066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36096" y="494116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06600"/>
                </a:solidFill>
              </a:rPr>
              <a:t>(b) inline-block </a:t>
            </a:r>
            <a:r>
              <a:rPr lang="ko-KR" altLang="en-US" smtClean="0">
                <a:solidFill>
                  <a:srgbClr val="006600"/>
                </a:solidFill>
              </a:rPr>
              <a:t>키워드</a:t>
            </a:r>
            <a:endParaRPr lang="ko-KR" altLang="en-US">
              <a:solidFill>
                <a:srgbClr val="006600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702143"/>
              </p:ext>
            </p:extLst>
          </p:nvPr>
        </p:nvGraphicFramePr>
        <p:xfrm>
          <a:off x="1259632" y="5445224"/>
          <a:ext cx="68407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76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6-13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inline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inline-block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키워드 적용 예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4 </a:t>
            </a:r>
            <a:r>
              <a:rPr lang="ko-KR" altLang="en-US" smtClean="0"/>
              <a:t>배경 속성</a:t>
            </a:r>
            <a:endParaRPr lang="ko-KR" altLang="en-US"/>
          </a:p>
        </p:txBody>
      </p:sp>
      <p:graphicFrame>
        <p:nvGraphicFramePr>
          <p:cNvPr id="4" name="내용 개체 틀 5"/>
          <p:cNvGraphicFramePr>
            <a:graphicFrameLocks/>
          </p:cNvGraphicFramePr>
          <p:nvPr/>
        </p:nvGraphicFramePr>
        <p:xfrm>
          <a:off x="755576" y="1484784"/>
          <a:ext cx="7992888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84376"/>
                <a:gridCol w="4608512"/>
              </a:tblGrid>
              <a:tr h="2148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속성 이름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background-image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배경 이미지 지정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4823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mtClean="0"/>
                        <a:t>background-size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/>
                        <a:t>배경 이미지의 크기 지정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4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background-repeat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/>
                        <a:t>배경 이미지의 반복 형태 지정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4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background-attachment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/>
                        <a:t>배경 이미지의 부착 형태 지정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4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background-position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/>
                        <a:t>배경 이미지의 위치 지정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4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background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/>
                        <a:t>한 번에 모든 배경 속성 지정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55576" y="105273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6-5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</a:rPr>
                        <a:t>책에서 다룰 배경 속성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4.1 background-image </a:t>
            </a:r>
            <a:r>
              <a:rPr lang="ko-KR" altLang="en-US" smtClean="0"/>
              <a:t>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mtClean="0"/>
              <a:t>background-image </a:t>
            </a:r>
            <a:r>
              <a:rPr lang="ko-KR" altLang="en-US" smtClean="0"/>
              <a:t>속성</a:t>
            </a:r>
            <a:endParaRPr lang="en-US" altLang="ko-KR" smtClean="0"/>
          </a:p>
          <a:p>
            <a:pPr lvl="1"/>
            <a:r>
              <a:rPr lang="ko-KR" altLang="en-US" smtClean="0"/>
              <a:t>배경 이미지를 지정하는 속성</a:t>
            </a:r>
            <a:endParaRPr lang="en-US" altLang="ko-KR" smtClean="0"/>
          </a:p>
          <a:p>
            <a:pPr lvl="1"/>
            <a:endParaRPr lang="ko-KR" altLang="en-US"/>
          </a:p>
        </p:txBody>
      </p:sp>
      <p:pic>
        <p:nvPicPr>
          <p:cNvPr id="4" name="그림 3" descr="ch06-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1772816"/>
            <a:ext cx="6048672" cy="118233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187624" y="299695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6-14 </a:t>
                      </a:r>
                      <a:r>
                        <a:rPr lang="en-US" altLang="ko-KR" b="0" smtClean="0">
                          <a:solidFill>
                            <a:schemeClr val="tx1"/>
                          </a:solidFill>
                        </a:rPr>
                        <a:t>background-image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4.2 background-size </a:t>
            </a:r>
            <a:r>
              <a:rPr lang="ko-KR" altLang="en-US" smtClean="0"/>
              <a:t>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mtClean="0"/>
              <a:t>background-size </a:t>
            </a:r>
            <a:r>
              <a:rPr lang="ko-KR" altLang="en-US" smtClean="0"/>
              <a:t>속성</a:t>
            </a:r>
            <a:endParaRPr lang="en-US" altLang="ko-KR" smtClean="0"/>
          </a:p>
          <a:p>
            <a:pPr lvl="1"/>
            <a:r>
              <a:rPr lang="ko-KR" altLang="en-US" smtClean="0"/>
              <a:t>배경 이미지 크기를 조절하는 속성</a:t>
            </a:r>
            <a:endParaRPr lang="en-US" altLang="ko-KR" smtClean="0"/>
          </a:p>
          <a:p>
            <a:pPr lvl="1"/>
            <a:endParaRPr lang="ko-KR" altLang="en-US"/>
          </a:p>
        </p:txBody>
      </p:sp>
      <p:pic>
        <p:nvPicPr>
          <p:cNvPr id="4" name="그림 3" descr="ch06-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1772816"/>
            <a:ext cx="5821680" cy="112014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331640" y="299695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6-15 </a:t>
                      </a:r>
                      <a:r>
                        <a:rPr lang="en-US" altLang="ko-KR" b="0" smtClean="0">
                          <a:solidFill>
                            <a:schemeClr val="tx1"/>
                          </a:solidFill>
                        </a:rPr>
                        <a:t>background-size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배경 이미지 삽입과 크기 조절하기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배경으로 사용할 이미지 파일 준비하기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이미지와 작성할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페이지를 같은 폴더에 넣기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배경 이미지 한 개 삽입하기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background-image </a:t>
            </a:r>
            <a:r>
              <a:rPr lang="ko-KR" altLang="en-US" dirty="0" smtClean="0"/>
              <a:t>속성에 </a:t>
            </a:r>
            <a:r>
              <a:rPr lang="en-US" altLang="ko-KR" dirty="0" smtClean="0"/>
              <a:t>URL </a:t>
            </a:r>
            <a:r>
              <a:rPr lang="ko-KR" altLang="en-US" dirty="0" smtClean="0"/>
              <a:t>단위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6-15]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6-5</a:t>
            </a:r>
            <a:endParaRPr lang="ko-KR" altLang="en-US"/>
          </a:p>
        </p:txBody>
      </p:sp>
      <p:pic>
        <p:nvPicPr>
          <p:cNvPr id="6" name="그림 5" descr="ch06-ex05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7" y="3573016"/>
            <a:ext cx="6084005" cy="2808312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178" y="3068040"/>
            <a:ext cx="3676822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배경 이미지 삽입과 크기 조절하기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배경 이미지 두 개 삽입하기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6-16]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먼저 입력한 이미지가 앞으로 나옴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6-5</a:t>
            </a:r>
            <a:endParaRPr lang="ko-KR" altLang="en-US"/>
          </a:p>
        </p:txBody>
      </p:sp>
      <p:pic>
        <p:nvPicPr>
          <p:cNvPr id="5" name="그림 4" descr="ch06-ex05-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2276872"/>
            <a:ext cx="4056519" cy="1872446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35" y="4293096"/>
            <a:ext cx="591502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배경 이미지 삽입과 크기 조절하기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배경 이미지의 너비 조절하기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background-size </a:t>
            </a:r>
            <a:r>
              <a:rPr lang="ko-KR" altLang="en-US" dirty="0" smtClean="0"/>
              <a:t>속성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6-17]</a:t>
            </a:r>
            <a:r>
              <a:rPr lang="ko-KR" altLang="en-US" dirty="0" smtClean="0"/>
              <a:t>과 같이 작성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6-5</a:t>
            </a:r>
            <a:endParaRPr lang="ko-KR" altLang="en-US"/>
          </a:p>
        </p:txBody>
      </p:sp>
      <p:pic>
        <p:nvPicPr>
          <p:cNvPr id="6" name="그림 5" descr="ch06-ex05-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204864"/>
            <a:ext cx="3960440" cy="1828097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26" y="4149079"/>
            <a:ext cx="58674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89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CSS3</a:t>
            </a:r>
            <a:r>
              <a:rPr lang="ko-KR" altLang="en-US" smtClean="0"/>
              <a:t>가 지원하는 스타일 속성과 값을 활용할 수 있다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CSS3</a:t>
            </a:r>
            <a:r>
              <a:rPr lang="ko-KR" altLang="en-US" smtClean="0"/>
              <a:t>를 사용해 레이아웃을 잡을 수 있다</a:t>
            </a:r>
            <a:r>
              <a:rPr lang="en-US" altLang="ko-KR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0589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배경 이미지 삽입과 크기 조절하기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5. </a:t>
            </a:r>
            <a:r>
              <a:rPr lang="ko-KR" altLang="en-US" dirty="0" smtClean="0"/>
              <a:t>배경 이미지 높이 조절하기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background-size </a:t>
            </a:r>
            <a:r>
              <a:rPr lang="ko-KR" altLang="en-US" dirty="0" smtClean="0"/>
              <a:t>속성에서 두 번째에 입력하는 크기 단위는 높이를 의미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6-18]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6-5</a:t>
            </a:r>
            <a:endParaRPr lang="ko-KR" altLang="en-US"/>
          </a:p>
        </p:txBody>
      </p:sp>
      <p:pic>
        <p:nvPicPr>
          <p:cNvPr id="7" name="그림 6" descr="ch06-ex05-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2276872"/>
            <a:ext cx="4259998" cy="196637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11560" y="4437112"/>
            <a:ext cx="7776864" cy="2132856"/>
            <a:chOff x="827584" y="4437112"/>
            <a:chExt cx="7776864" cy="2132856"/>
          </a:xfrm>
        </p:grpSpPr>
        <p:pic>
          <p:nvPicPr>
            <p:cNvPr id="8" name="그림 7" descr="도형_면직사각형_옐로우.png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7584" y="4437112"/>
              <a:ext cx="7776864" cy="213285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59632" y="4725144"/>
              <a:ext cx="687349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 smtClean="0">
                  <a:latin typeface="+mj-lt"/>
                  <a:ea typeface="나눔고딕코딩" pitchFamily="49" charset="-127"/>
                </a:rPr>
                <a:t>NOTE</a:t>
              </a:r>
              <a:r>
                <a:rPr lang="en-US" altLang="ko-KR" sz="2000" b="1" baseline="0" dirty="0" err="1" smtClean="0">
                  <a:latin typeface="+mj-lt"/>
                  <a:ea typeface="나눔고딕코딩" pitchFamily="49" charset="-127"/>
                </a:rPr>
                <a:t>_background</a:t>
              </a:r>
              <a:r>
                <a:rPr lang="en-US" altLang="ko-KR" sz="2000" b="1" baseline="0" dirty="0" smtClean="0">
                  <a:latin typeface="+mj-lt"/>
                  <a:ea typeface="나눔고딕코딩" pitchFamily="49" charset="-127"/>
                </a:rPr>
                <a:t>-size</a:t>
              </a:r>
              <a:r>
                <a:rPr lang="en-US" altLang="ko-KR" sz="2000" b="1" dirty="0" smtClean="0">
                  <a:latin typeface="+mj-lt"/>
                  <a:ea typeface="나눔고딕코딩" pitchFamily="49" charset="-127"/>
                </a:rPr>
                <a:t> </a:t>
              </a:r>
              <a:r>
                <a:rPr lang="ko-KR" altLang="en-US" sz="2000" b="1" dirty="0" smtClean="0">
                  <a:latin typeface="+mj-lt"/>
                  <a:ea typeface="나눔고딕코딩" pitchFamily="49" charset="-127"/>
                </a:rPr>
                <a:t>속성과 관련된 주의 사항</a:t>
              </a:r>
              <a:endParaRPr lang="en-US" altLang="ko-KR" sz="2000" b="1" dirty="0" smtClean="0">
                <a:latin typeface="+mj-lt"/>
                <a:ea typeface="나눔고딕코딩" pitchFamily="49" charset="-127"/>
              </a:endParaRPr>
            </a:p>
            <a:p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너비와 높이에 띄어쓰기를 사용하는 것과 쉼표를 사용하는 것은 다름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. </a:t>
              </a:r>
              <a:r>
                <a:rPr lang="ko-KR" altLang="en-US" sz="2000" dirty="0" smtClean="0">
                  <a:latin typeface="+mj-lt"/>
                  <a:ea typeface="나눔고딕코딩" pitchFamily="49" charset="-127"/>
                </a:rPr>
                <a:t>쉼표 사용 시 각 배경에 서로 다른 크기를 입력하는 것으로 인식됨</a:t>
              </a:r>
              <a:r>
                <a:rPr lang="en-US" altLang="ko-KR" sz="2000" dirty="0" smtClean="0">
                  <a:latin typeface="+mj-lt"/>
                  <a:ea typeface="나눔고딕코딩" pitchFamily="49" charset="-127"/>
                </a:rPr>
                <a:t>.</a:t>
              </a:r>
              <a:endParaRPr lang="ko-KR" altLang="en-US" sz="2000" dirty="0" smtClean="0">
                <a:latin typeface="+mj-lt"/>
                <a:ea typeface="나눔고딕코딩" pitchFamily="49" charset="-127"/>
              </a:endParaRPr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556056"/>
            <a:ext cx="3816424" cy="140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4.3 background-repeat </a:t>
            </a:r>
            <a:r>
              <a:rPr lang="ko-KR" altLang="en-US" smtClean="0"/>
              <a:t>속성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repeat</a:t>
            </a:r>
          </a:p>
          <a:p>
            <a:pPr lvl="1"/>
            <a:r>
              <a:rPr lang="ko-KR" altLang="en-US" dirty="0" smtClean="0"/>
              <a:t>이미지가 패턴을 이룸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repeat-x</a:t>
            </a:r>
          </a:p>
          <a:p>
            <a:pPr lvl="1"/>
            <a:r>
              <a:rPr lang="en-US" altLang="ko-KR" dirty="0" smtClean="0"/>
              <a:t>X </a:t>
            </a:r>
            <a:r>
              <a:rPr lang="ko-KR" altLang="en-US" dirty="0" smtClean="0"/>
              <a:t>축 방향으로만 이미지가 반복됨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repeat-y</a:t>
            </a:r>
          </a:p>
          <a:p>
            <a:pPr lvl="1"/>
            <a:r>
              <a:rPr lang="en-US" altLang="ko-KR" dirty="0" smtClean="0"/>
              <a:t>Y </a:t>
            </a:r>
            <a:r>
              <a:rPr lang="ko-KR" altLang="en-US" dirty="0" smtClean="0"/>
              <a:t>축 방향으로만 이미지가 </a:t>
            </a:r>
            <a:r>
              <a:rPr lang="ko-KR" altLang="en-US" dirty="0"/>
              <a:t>반</a:t>
            </a:r>
            <a:r>
              <a:rPr lang="ko-KR" altLang="en-US" dirty="0" smtClean="0"/>
              <a:t>복됨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5" descr="ch06-1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908720"/>
            <a:ext cx="3351709" cy="1558051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27584" y="263691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6-16 </a:t>
                      </a:r>
                      <a:r>
                        <a:rPr lang="en-US" altLang="ko-KR" b="0" smtClean="0">
                          <a:solidFill>
                            <a:schemeClr val="tx1"/>
                          </a:solidFill>
                        </a:rPr>
                        <a:t>background-repeat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4.4 background-attachment </a:t>
            </a:r>
            <a:r>
              <a:rPr lang="ko-KR" altLang="en-US" smtClean="0"/>
              <a:t>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mtClean="0"/>
              <a:t>background-attachment </a:t>
            </a:r>
            <a:r>
              <a:rPr lang="ko-KR" altLang="en-US" smtClean="0"/>
              <a:t>속성</a:t>
            </a:r>
            <a:endParaRPr lang="en-US" altLang="ko-KR" smtClean="0"/>
          </a:p>
          <a:p>
            <a:pPr lvl="1"/>
            <a:r>
              <a:rPr lang="ko-KR" altLang="en-US" smtClean="0"/>
              <a:t>배경 이미지를 화면에 고정하는 속성</a:t>
            </a:r>
            <a:endParaRPr lang="en-US" altLang="ko-KR" smtClean="0"/>
          </a:p>
          <a:p>
            <a:pPr lvl="1"/>
            <a:r>
              <a:rPr lang="ko-KR" altLang="en-US" smtClean="0"/>
              <a:t>기본 키워드 </a:t>
            </a:r>
            <a:r>
              <a:rPr lang="en-US" altLang="ko-KR" smtClean="0"/>
              <a:t>: scroll</a:t>
            </a:r>
          </a:p>
          <a:p>
            <a:pPr lvl="2"/>
            <a:r>
              <a:rPr lang="ko-KR" altLang="en-US" smtClean="0"/>
              <a:t>화면 스크롤에 따라 배경 이미지가 함께 이동</a:t>
            </a:r>
            <a:endParaRPr lang="ko-KR" altLang="en-US"/>
          </a:p>
        </p:txBody>
      </p:sp>
      <p:pic>
        <p:nvPicPr>
          <p:cNvPr id="4" name="그림 3" descr="ch06-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564904"/>
            <a:ext cx="7352116" cy="1656184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697066"/>
              </p:ext>
            </p:extLst>
          </p:nvPr>
        </p:nvGraphicFramePr>
        <p:xfrm>
          <a:off x="1187624" y="4293096"/>
          <a:ext cx="7200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6-17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background-attachment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속성에 적용 가능한 키워드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4.5 background-position </a:t>
            </a:r>
            <a:r>
              <a:rPr lang="ko-KR" altLang="en-US" smtClean="0"/>
              <a:t>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mtClean="0"/>
              <a:t>background-position </a:t>
            </a:r>
            <a:r>
              <a:rPr lang="ko-KR" altLang="en-US" smtClean="0"/>
              <a:t>속성</a:t>
            </a:r>
            <a:endParaRPr lang="en-US" altLang="ko-KR" smtClean="0"/>
          </a:p>
          <a:p>
            <a:pPr lvl="1"/>
            <a:r>
              <a:rPr lang="ko-KR" altLang="en-US" smtClean="0"/>
              <a:t>아이콘</a:t>
            </a:r>
            <a:r>
              <a:rPr lang="en-US" altLang="ko-KR" smtClean="0"/>
              <a:t>(</a:t>
            </a:r>
            <a:r>
              <a:rPr lang="ko-KR" altLang="en-US" smtClean="0"/>
              <a:t>스프라이트 이미지</a:t>
            </a:r>
            <a:r>
              <a:rPr lang="en-US" altLang="ko-KR" smtClean="0"/>
              <a:t>)</a:t>
            </a:r>
            <a:r>
              <a:rPr lang="ko-KR" altLang="en-US" smtClean="0"/>
              <a:t>을 만들 때 자주 사용</a:t>
            </a:r>
            <a:endParaRPr lang="en-US" altLang="ko-KR" smtClean="0"/>
          </a:p>
          <a:p>
            <a:pPr lvl="1"/>
            <a:r>
              <a:rPr lang="ko-KR" altLang="en-US" smtClean="0"/>
              <a:t>크기 단위나 </a:t>
            </a:r>
            <a:r>
              <a:rPr lang="en-US" altLang="ko-KR" smtClean="0"/>
              <a:t>[</a:t>
            </a:r>
            <a:r>
              <a:rPr lang="ko-KR" altLang="en-US" smtClean="0"/>
              <a:t>그림 </a:t>
            </a:r>
            <a:r>
              <a:rPr lang="en-US" altLang="ko-KR" smtClean="0"/>
              <a:t>6-18]</a:t>
            </a:r>
            <a:r>
              <a:rPr lang="ko-KR" altLang="en-US" smtClean="0"/>
              <a:t>의 키워드를 입력</a:t>
            </a:r>
            <a:endParaRPr lang="en-US" altLang="ko-KR" smtClean="0"/>
          </a:p>
          <a:p>
            <a:pPr lvl="2"/>
            <a:r>
              <a:rPr lang="en-US" altLang="ko-KR" smtClean="0"/>
              <a:t>background-position : </a:t>
            </a:r>
            <a:r>
              <a:rPr lang="ko-KR" altLang="en-US" smtClean="0"/>
              <a:t>키워드</a:t>
            </a:r>
            <a:r>
              <a:rPr lang="en-US" altLang="ko-KR" smtClean="0"/>
              <a:t>;</a:t>
            </a:r>
          </a:p>
          <a:p>
            <a:pPr lvl="2"/>
            <a:r>
              <a:rPr lang="en-US" altLang="ko-KR" smtClean="0"/>
              <a:t>background-position : X</a:t>
            </a:r>
            <a:r>
              <a:rPr lang="ko-KR" altLang="en-US" smtClean="0"/>
              <a:t>축 위치</a:t>
            </a:r>
            <a:r>
              <a:rPr lang="en-US" altLang="ko-KR" smtClean="0"/>
              <a:t>;</a:t>
            </a:r>
          </a:p>
          <a:p>
            <a:pPr lvl="2"/>
            <a:r>
              <a:rPr lang="en-US" altLang="ko-KR" smtClean="0"/>
              <a:t>background-position : X</a:t>
            </a:r>
            <a:r>
              <a:rPr lang="ko-KR" altLang="en-US" smtClean="0"/>
              <a:t>축 위치</a:t>
            </a:r>
            <a:r>
              <a:rPr lang="en-US" altLang="ko-KR" smtClean="0"/>
              <a:t> Y</a:t>
            </a:r>
            <a:r>
              <a:rPr lang="ko-KR" altLang="en-US" smtClean="0"/>
              <a:t>축 위치</a:t>
            </a:r>
            <a:r>
              <a:rPr lang="en-US" altLang="ko-KR" smtClean="0"/>
              <a:t>;</a:t>
            </a:r>
            <a:endParaRPr lang="ko-KR" altLang="en-US"/>
          </a:p>
        </p:txBody>
      </p:sp>
      <p:pic>
        <p:nvPicPr>
          <p:cNvPr id="5" name="그림 4" descr="ch06-1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3" y="3284983"/>
            <a:ext cx="6738721" cy="2016225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325400"/>
              </p:ext>
            </p:extLst>
          </p:nvPr>
        </p:nvGraphicFramePr>
        <p:xfrm>
          <a:off x="1043608" y="5301208"/>
          <a:ext cx="6096000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6-18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background-position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배경 이미지 배치하기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배경 이미지 반복 없애기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background-repeat </a:t>
            </a:r>
            <a:r>
              <a:rPr lang="ko-KR" altLang="en-US" dirty="0" smtClean="0"/>
              <a:t>속성에 </a:t>
            </a:r>
            <a:r>
              <a:rPr lang="en-US" altLang="ko-KR" dirty="0" smtClean="0"/>
              <a:t>no-repeat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6-20]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6-6</a:t>
            </a:r>
            <a:endParaRPr lang="ko-KR" altLang="en-US"/>
          </a:p>
        </p:txBody>
      </p:sp>
      <p:pic>
        <p:nvPicPr>
          <p:cNvPr id="5" name="그림 4" descr="ch06-ex06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2204864"/>
            <a:ext cx="6264696" cy="2891718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160043"/>
            <a:ext cx="54387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배경 이미지 배치하기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스크롤이 가능할 분량의 텍스트 추가하기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스크롤을 내리면 배경 이미지가 위로 올라가 사라짐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6-21]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6-6</a:t>
            </a:r>
            <a:endParaRPr lang="ko-KR" altLang="en-US"/>
          </a:p>
        </p:txBody>
      </p:sp>
      <p:pic>
        <p:nvPicPr>
          <p:cNvPr id="7" name="그림 6" descr="ch06-ex06-2-위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5" y="2276872"/>
            <a:ext cx="6035941" cy="2808312"/>
          </a:xfrm>
          <a:prstGeom prst="rect">
            <a:avLst/>
          </a:prstGeom>
        </p:spPr>
      </p:pic>
      <p:pic>
        <p:nvPicPr>
          <p:cNvPr id="6" name="그림 5" descr="ch06-ex06-2-아래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1760" y="3861048"/>
            <a:ext cx="5832648" cy="2713727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276320"/>
            <a:ext cx="53816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배경 이미지 배치하기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배경 이미지 화면에 고정시키기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background-attachment </a:t>
            </a:r>
            <a:r>
              <a:rPr lang="ko-KR" altLang="en-US" dirty="0" smtClean="0"/>
              <a:t>속성 값에 </a:t>
            </a:r>
            <a:r>
              <a:rPr lang="en-US" altLang="ko-KR" dirty="0" smtClean="0"/>
              <a:t>fixed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스크롤을 이동해도 배경 이미지가 고정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6-22]</a:t>
            </a:r>
            <a:r>
              <a:rPr lang="ko-KR" altLang="en-US" dirty="0" smtClean="0"/>
              <a:t>과 같이 작성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6-6</a:t>
            </a:r>
            <a:endParaRPr lang="ko-KR" altLang="en-US"/>
          </a:p>
        </p:txBody>
      </p:sp>
      <p:pic>
        <p:nvPicPr>
          <p:cNvPr id="8" name="그림 7" descr="ch06-ex06-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7" y="2636912"/>
            <a:ext cx="6552729" cy="3048756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351420"/>
            <a:ext cx="53816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배경 이미지 배치하기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배경 이미지 하단에 배치하기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6-23]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5. </a:t>
            </a:r>
            <a:r>
              <a:rPr lang="ko-KR" altLang="en-US" dirty="0" smtClean="0"/>
              <a:t>배경 이미지 위치 조정하기</a:t>
            </a:r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X</a:t>
            </a:r>
            <a:r>
              <a:rPr lang="ko-KR" altLang="en-US" dirty="0" smtClean="0"/>
              <a:t>축 위치와 </a:t>
            </a:r>
            <a:r>
              <a:rPr lang="en-US" altLang="ko-KR" dirty="0" smtClean="0"/>
              <a:t>Y </a:t>
            </a:r>
            <a:r>
              <a:rPr lang="ko-KR" altLang="en-US" dirty="0" smtClean="0"/>
              <a:t>축 위치를 지정하는 두 개의 값을 입력</a:t>
            </a:r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6-24]</a:t>
            </a:r>
            <a:r>
              <a:rPr lang="ko-KR" altLang="en-US" dirty="0" smtClean="0"/>
              <a:t>와 같이 작성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6-6</a:t>
            </a:r>
            <a:endParaRPr lang="ko-KR" altLang="en-US"/>
          </a:p>
        </p:txBody>
      </p:sp>
      <p:pic>
        <p:nvPicPr>
          <p:cNvPr id="6" name="그림 5" descr="ch06-ex06-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844824"/>
            <a:ext cx="3528392" cy="1608038"/>
          </a:xfrm>
          <a:prstGeom prst="rect">
            <a:avLst/>
          </a:prstGeom>
        </p:spPr>
      </p:pic>
      <p:pic>
        <p:nvPicPr>
          <p:cNvPr id="7" name="그림 6" descr="ch06-ex06-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4941168"/>
            <a:ext cx="3528392" cy="1608038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556792"/>
            <a:ext cx="4994598" cy="133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732" y="5218151"/>
            <a:ext cx="4752528" cy="127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5.1 font-size </a:t>
            </a:r>
            <a:r>
              <a:rPr lang="ko-KR" altLang="en-US" smtClean="0"/>
              <a:t>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mtClean="0"/>
              <a:t>font-size </a:t>
            </a:r>
            <a:r>
              <a:rPr lang="ko-KR" altLang="en-US" smtClean="0"/>
              <a:t>속성</a:t>
            </a:r>
            <a:endParaRPr lang="en-US" altLang="ko-KR" smtClean="0"/>
          </a:p>
          <a:p>
            <a:pPr lvl="1"/>
            <a:r>
              <a:rPr lang="ko-KR" altLang="en-US" smtClean="0"/>
              <a:t>글자 크기를 지정하는 속성</a:t>
            </a:r>
            <a:endParaRPr lang="en-US" altLang="ko-KR" smtClean="0"/>
          </a:p>
          <a:p>
            <a:pPr lvl="1"/>
            <a:r>
              <a:rPr lang="ko-KR" altLang="en-US" smtClean="0"/>
              <a:t>크기 단위나 </a:t>
            </a:r>
            <a:r>
              <a:rPr lang="en-US" altLang="ko-KR" smtClean="0"/>
              <a:t>[</a:t>
            </a:r>
            <a:r>
              <a:rPr lang="ko-KR" altLang="en-US" smtClean="0"/>
              <a:t>그림 </a:t>
            </a:r>
            <a:r>
              <a:rPr lang="en-US" altLang="ko-KR" smtClean="0"/>
              <a:t>6-20]</a:t>
            </a:r>
            <a:r>
              <a:rPr lang="ko-KR" altLang="en-US" smtClean="0"/>
              <a:t>의 키워드를 입력</a:t>
            </a:r>
            <a:endParaRPr lang="en-US" altLang="ko-KR" smtClean="0"/>
          </a:p>
        </p:txBody>
      </p:sp>
      <p:pic>
        <p:nvPicPr>
          <p:cNvPr id="4" name="그림 3" descr="ch06-2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2132856"/>
            <a:ext cx="5256584" cy="289436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390675"/>
              </p:ext>
            </p:extLst>
          </p:nvPr>
        </p:nvGraphicFramePr>
        <p:xfrm>
          <a:off x="1115616" y="502722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6-20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font-size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5.2 font-family </a:t>
            </a:r>
            <a:r>
              <a:rPr lang="ko-KR" altLang="en-US" smtClean="0"/>
              <a:t>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mtClean="0"/>
              <a:t>font-family </a:t>
            </a:r>
            <a:r>
              <a:rPr lang="ko-KR" altLang="en-US" smtClean="0"/>
              <a:t>속성</a:t>
            </a:r>
            <a:endParaRPr lang="en-US" altLang="ko-KR" smtClean="0"/>
          </a:p>
          <a:p>
            <a:pPr lvl="1"/>
            <a:r>
              <a:rPr lang="ko-KR" altLang="en-US" smtClean="0"/>
              <a:t>글꼴을 지정하는 속성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None/>
            </a:pPr>
            <a:endParaRPr lang="ko-KR" altLang="en-US"/>
          </a:p>
        </p:txBody>
      </p:sp>
      <p:pic>
        <p:nvPicPr>
          <p:cNvPr id="4" name="그림 3" descr="ch06-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1" y="1772816"/>
            <a:ext cx="5485467" cy="259228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160699"/>
              </p:ext>
            </p:extLst>
          </p:nvPr>
        </p:nvGraphicFramePr>
        <p:xfrm>
          <a:off x="1115616" y="449832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6-21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font-family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1 CSS3 </a:t>
            </a:r>
            <a:r>
              <a:rPr lang="ko-KR" altLang="en-US" smtClean="0"/>
              <a:t>단위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mtClean="0"/>
              <a:t>CSS3 </a:t>
            </a:r>
            <a:r>
              <a:rPr lang="ko-KR" altLang="en-US" smtClean="0"/>
              <a:t>단위</a:t>
            </a:r>
            <a:endParaRPr lang="en-US" altLang="ko-KR" smtClean="0"/>
          </a:p>
          <a:p>
            <a:pPr lvl="1"/>
            <a:r>
              <a:rPr lang="ko-KR" altLang="en-US" smtClean="0"/>
              <a:t>키워드</a:t>
            </a:r>
            <a:endParaRPr lang="en-US" altLang="ko-KR" smtClean="0"/>
          </a:p>
          <a:p>
            <a:pPr lvl="1"/>
            <a:r>
              <a:rPr lang="ko-KR" altLang="en-US" smtClean="0"/>
              <a:t>크기</a:t>
            </a:r>
            <a:endParaRPr lang="en-US" altLang="ko-KR" smtClean="0"/>
          </a:p>
          <a:p>
            <a:pPr lvl="1"/>
            <a:r>
              <a:rPr lang="ko-KR" altLang="en-US" smtClean="0"/>
              <a:t>색상</a:t>
            </a:r>
            <a:endParaRPr lang="en-US" altLang="ko-KR" smtClean="0"/>
          </a:p>
          <a:p>
            <a:pPr lvl="1"/>
            <a:r>
              <a:rPr lang="en-US" altLang="ko-KR" smtClean="0"/>
              <a:t>URL</a:t>
            </a:r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5.2 font-family </a:t>
            </a:r>
            <a:r>
              <a:rPr lang="ko-KR" altLang="en-US" smtClean="0"/>
              <a:t>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font-family </a:t>
            </a:r>
            <a:r>
              <a:rPr lang="ko-KR" altLang="en-US" dirty="0"/>
              <a:t>속성을 여러 개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사용자의 컴퓨터에 글꼴이 없는 경우 대비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웹 브라우저에서 지정하는 </a:t>
            </a:r>
            <a:r>
              <a:rPr lang="en-US" altLang="ko-KR" dirty="0"/>
              <a:t>generic-family </a:t>
            </a:r>
            <a:r>
              <a:rPr lang="ko-KR" altLang="en-US" dirty="0" smtClean="0"/>
              <a:t>글꼴 입력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</a:t>
            </a:r>
            <a:r>
              <a:rPr lang="ko-KR" altLang="en-US" dirty="0"/>
              <a:t>다국적 </a:t>
            </a:r>
            <a:r>
              <a:rPr lang="ko-KR" altLang="en-US" dirty="0" smtClean="0"/>
              <a:t>사용자를 대상으로 웹 페이지를 개발할 경우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Serif </a:t>
            </a:r>
            <a:r>
              <a:rPr lang="ko-KR" altLang="en-US" dirty="0" smtClean="0"/>
              <a:t>글꼴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명조체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Sans-serif </a:t>
            </a:r>
            <a:r>
              <a:rPr lang="ko-KR" altLang="en-US" dirty="0" smtClean="0"/>
              <a:t>글꼴</a:t>
            </a:r>
            <a:r>
              <a:rPr lang="en-US" altLang="ko-KR" dirty="0" smtClean="0"/>
              <a:t>(</a:t>
            </a:r>
            <a:r>
              <a:rPr lang="ko-KR" altLang="en-US" dirty="0" smtClean="0"/>
              <a:t>고딕체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 Mono space </a:t>
            </a:r>
            <a:r>
              <a:rPr lang="ko-KR" altLang="en-US" dirty="0" smtClean="0"/>
              <a:t>글꼴</a:t>
            </a:r>
            <a:r>
              <a:rPr lang="en-US" altLang="ko-KR" dirty="0" smtClean="0"/>
              <a:t>(</a:t>
            </a:r>
            <a:r>
              <a:rPr lang="ko-KR" altLang="en-US" dirty="0" smtClean="0"/>
              <a:t>고정 폭 글꼴</a:t>
            </a:r>
            <a:r>
              <a:rPr lang="en-US" altLang="ko-KR" dirty="0" smtClean="0"/>
              <a:t>)</a:t>
            </a:r>
          </a:p>
          <a:p>
            <a:pPr lvl="1"/>
            <a:endParaRPr lang="ko-KR" altLang="en-US" dirty="0"/>
          </a:p>
        </p:txBody>
      </p:sp>
      <p:pic>
        <p:nvPicPr>
          <p:cNvPr id="6" name="그림 5" descr="도형_면직사각형_옐로우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568" y="3861048"/>
            <a:ext cx="7200800" cy="27363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9592" y="4149080"/>
            <a:ext cx="687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atin typeface="+mj-lt"/>
                <a:ea typeface="나눔고딕코딩" pitchFamily="49" charset="-127"/>
              </a:rPr>
              <a:t>NOTE</a:t>
            </a:r>
            <a:r>
              <a:rPr lang="en-US" altLang="ko-KR" sz="2000" b="1" baseline="0" smtClean="0">
                <a:latin typeface="+mj-lt"/>
                <a:ea typeface="나눔고딕코딩" pitchFamily="49" charset="-127"/>
              </a:rPr>
              <a:t>_</a:t>
            </a:r>
            <a:r>
              <a:rPr lang="en-US" altLang="ko-KR" sz="2000" baseline="0" smtClean="0">
                <a:latin typeface="+mj-lt"/>
                <a:ea typeface="나눔고딕코딩" pitchFamily="49" charset="-127"/>
              </a:rPr>
              <a:t>Serif </a:t>
            </a:r>
            <a:r>
              <a:rPr lang="ko-KR" altLang="en-US" sz="2000" baseline="0" smtClean="0">
                <a:latin typeface="+mj-lt"/>
                <a:ea typeface="나눔고딕코딩" pitchFamily="49" charset="-127"/>
              </a:rPr>
              <a:t>글꼴과 </a:t>
            </a:r>
            <a:r>
              <a:rPr lang="en-US" altLang="ko-KR" sz="2000" baseline="0" smtClean="0">
                <a:latin typeface="+mj-lt"/>
                <a:ea typeface="나눔고딕코딩" pitchFamily="49" charset="-127"/>
              </a:rPr>
              <a:t>Sans-serif</a:t>
            </a:r>
            <a:r>
              <a:rPr lang="en-US" altLang="ko-KR" sz="2000" smtClean="0">
                <a:latin typeface="+mj-lt"/>
                <a:ea typeface="나눔고딕코딩" pitchFamily="49" charset="-127"/>
              </a:rPr>
              <a:t> </a:t>
            </a:r>
            <a:r>
              <a:rPr lang="ko-KR" altLang="en-US" sz="2000" smtClean="0">
                <a:latin typeface="+mj-lt"/>
                <a:ea typeface="나눔고딕코딩" pitchFamily="49" charset="-127"/>
              </a:rPr>
              <a:t>글꼴</a:t>
            </a:r>
            <a:endParaRPr lang="en-US" altLang="ko-KR" sz="2000" smtClean="0">
              <a:latin typeface="+mj-lt"/>
              <a:ea typeface="나눔고딕코딩" pitchFamily="49" charset="-127"/>
            </a:endParaRPr>
          </a:p>
        </p:txBody>
      </p:sp>
      <p:pic>
        <p:nvPicPr>
          <p:cNvPr id="8" name="그림 7" descr="ch06-22-오른쪽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4869160"/>
            <a:ext cx="2520280" cy="534253"/>
          </a:xfrm>
          <a:prstGeom prst="rect">
            <a:avLst/>
          </a:prstGeom>
        </p:spPr>
      </p:pic>
      <p:pic>
        <p:nvPicPr>
          <p:cNvPr id="9" name="그림 8" descr="ch06-22-왼쪽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3608" y="4797152"/>
            <a:ext cx="2555605" cy="6480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1600" y="5949280"/>
            <a:ext cx="33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그림 </a:t>
            </a:r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6-22 </a:t>
            </a:r>
            <a:r>
              <a:rPr lang="en-US" altLang="ko-KR" smtClean="0"/>
              <a:t>generic-family </a:t>
            </a:r>
            <a:r>
              <a:rPr lang="ko-KR" altLang="en-US" smtClean="0"/>
              <a:t>글꼴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43608" y="5517232"/>
            <a:ext cx="246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solidFill>
                  <a:srgbClr val="00B050"/>
                </a:solidFill>
              </a:rPr>
              <a:t>(a) Serif </a:t>
            </a:r>
            <a:r>
              <a:rPr lang="ko-KR" altLang="en-US" b="1" smtClean="0">
                <a:solidFill>
                  <a:srgbClr val="00B050"/>
                </a:solidFill>
              </a:rPr>
              <a:t>글꼴</a:t>
            </a:r>
            <a:r>
              <a:rPr lang="en-US" altLang="ko-KR" b="1" smtClean="0">
                <a:solidFill>
                  <a:srgbClr val="00B050"/>
                </a:solidFill>
              </a:rPr>
              <a:t>(</a:t>
            </a:r>
            <a:r>
              <a:rPr lang="ko-KR" altLang="en-US" b="1" smtClean="0">
                <a:solidFill>
                  <a:srgbClr val="00B050"/>
                </a:solidFill>
              </a:rPr>
              <a:t>명조체</a:t>
            </a:r>
            <a:r>
              <a:rPr lang="en-US" altLang="ko-KR" b="1" smtClean="0">
                <a:solidFill>
                  <a:srgbClr val="00B050"/>
                </a:solidFill>
              </a:rPr>
              <a:t>)</a:t>
            </a:r>
            <a:endParaRPr lang="ko-KR" altLang="en-US" b="1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4008" y="5517232"/>
            <a:ext cx="3056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solidFill>
                  <a:srgbClr val="00B050"/>
                </a:solidFill>
              </a:rPr>
              <a:t>(b) Sans-serif </a:t>
            </a:r>
            <a:r>
              <a:rPr lang="ko-KR" altLang="en-US" b="1" smtClean="0">
                <a:solidFill>
                  <a:srgbClr val="00B050"/>
                </a:solidFill>
              </a:rPr>
              <a:t>글꼴</a:t>
            </a:r>
            <a:r>
              <a:rPr lang="en-US" altLang="ko-KR" b="1" smtClean="0">
                <a:solidFill>
                  <a:srgbClr val="00B050"/>
                </a:solidFill>
              </a:rPr>
              <a:t>(</a:t>
            </a:r>
            <a:r>
              <a:rPr lang="ko-KR" altLang="en-US" b="1" smtClean="0">
                <a:solidFill>
                  <a:srgbClr val="00B050"/>
                </a:solidFill>
              </a:rPr>
              <a:t>고딕체</a:t>
            </a:r>
            <a:r>
              <a:rPr lang="en-US" altLang="ko-KR" b="1" smtClean="0">
                <a:solidFill>
                  <a:srgbClr val="00B050"/>
                </a:solidFill>
              </a:rPr>
              <a:t>)</a:t>
            </a:r>
            <a:endParaRPr lang="ko-KR" altLang="en-US" b="1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5.2 font-family </a:t>
            </a:r>
            <a:r>
              <a:rPr lang="ko-KR" altLang="en-US" smtClean="0"/>
              <a:t>속성</a:t>
            </a:r>
            <a:endParaRPr lang="ko-KR" altLang="en-US"/>
          </a:p>
        </p:txBody>
      </p:sp>
      <p:pic>
        <p:nvPicPr>
          <p:cNvPr id="4" name="내용 개체 틀 3" descr="ch06-23.png"/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971599" y="908720"/>
            <a:ext cx="7497455" cy="4032448"/>
          </a:xfr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746838"/>
              </p:ext>
            </p:extLst>
          </p:nvPr>
        </p:nvGraphicFramePr>
        <p:xfrm>
          <a:off x="899592" y="5013176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6-23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크롬 글꼴 설정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글자 속성 적용하기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글자 크기 조정하기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6-25]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글꼴 한 개 지정하기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6-26]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6-7</a:t>
            </a:r>
            <a:endParaRPr lang="ko-KR" altLang="en-US"/>
          </a:p>
        </p:txBody>
      </p:sp>
      <p:pic>
        <p:nvPicPr>
          <p:cNvPr id="5" name="그림 4" descr="ch06-ex07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1916832"/>
            <a:ext cx="1600200" cy="2156460"/>
          </a:xfrm>
          <a:prstGeom prst="rect">
            <a:avLst/>
          </a:prstGeom>
        </p:spPr>
      </p:pic>
      <p:pic>
        <p:nvPicPr>
          <p:cNvPr id="6" name="그림 5" descr="ch06-ex07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616" y="5373216"/>
            <a:ext cx="1952024" cy="720080"/>
          </a:xfrm>
          <a:prstGeom prst="rect">
            <a:avLst/>
          </a:prstGeom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052736"/>
            <a:ext cx="276225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933056"/>
            <a:ext cx="40005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글자 속성 적용하기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글꼴 여러 개 지정하기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사용자의 컴퓨터에 글꼴이 없을 경우를 대비하여 </a:t>
            </a:r>
            <a:r>
              <a:rPr lang="en-US" altLang="ko-KR" dirty="0" smtClean="0"/>
              <a:t>font-family </a:t>
            </a:r>
            <a:r>
              <a:rPr lang="ko-KR" altLang="en-US" dirty="0" smtClean="0"/>
              <a:t>속성을 여러 개 입력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6-27]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웹 브라우저 고유 글꼴 적용하기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6-28]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6-7</a:t>
            </a:r>
            <a:endParaRPr lang="ko-KR" altLang="en-US"/>
          </a:p>
        </p:txBody>
      </p:sp>
      <p:pic>
        <p:nvPicPr>
          <p:cNvPr id="7" name="그림 6" descr="ch06-ex07-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2636911"/>
            <a:ext cx="2160240" cy="796889"/>
          </a:xfrm>
          <a:prstGeom prst="rect">
            <a:avLst/>
          </a:prstGeom>
        </p:spPr>
      </p:pic>
      <p:pic>
        <p:nvPicPr>
          <p:cNvPr id="8" name="그림 7" descr="ch06-ex07-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7624" y="4941168"/>
            <a:ext cx="2324830" cy="864096"/>
          </a:xfrm>
          <a:prstGeom prst="rect">
            <a:avLst/>
          </a:prstGeom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636911"/>
            <a:ext cx="39243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5.3 font-style</a:t>
            </a:r>
            <a:r>
              <a:rPr lang="ko-KR" altLang="en-US" smtClean="0"/>
              <a:t>과 </a:t>
            </a:r>
            <a:r>
              <a:rPr lang="en-US" altLang="ko-KR" smtClean="0"/>
              <a:t>font-weight </a:t>
            </a:r>
            <a:r>
              <a:rPr lang="ko-KR" altLang="en-US" smtClean="0"/>
              <a:t>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font-style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글자의 두께 조정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font-weight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글자의 기울기 조정</a:t>
            </a:r>
            <a:endParaRPr lang="ko-KR" altLang="en-US" dirty="0"/>
          </a:p>
        </p:txBody>
      </p:sp>
      <p:pic>
        <p:nvPicPr>
          <p:cNvPr id="4" name="그림 3" descr="ch06-2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3068960"/>
            <a:ext cx="3666608" cy="1944216"/>
          </a:xfrm>
          <a:prstGeom prst="rect">
            <a:avLst/>
          </a:prstGeom>
        </p:spPr>
      </p:pic>
      <p:pic>
        <p:nvPicPr>
          <p:cNvPr id="5" name="그림 4" descr="ch06-2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8064" y="3068960"/>
            <a:ext cx="3147778" cy="230425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212649"/>
              </p:ext>
            </p:extLst>
          </p:nvPr>
        </p:nvGraphicFramePr>
        <p:xfrm>
          <a:off x="1043608" y="5445224"/>
          <a:ext cx="28803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2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6-24 </a:t>
                      </a:r>
                      <a:r>
                        <a:rPr lang="en-US" altLang="ko-KR" b="0" smtClean="0">
                          <a:solidFill>
                            <a:schemeClr val="tx1"/>
                          </a:solidFill>
                        </a:rPr>
                        <a:t>font-style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073649"/>
              </p:ext>
            </p:extLst>
          </p:nvPr>
        </p:nvGraphicFramePr>
        <p:xfrm>
          <a:off x="4932040" y="5445224"/>
          <a:ext cx="3600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6-25 </a:t>
                      </a:r>
                      <a:r>
                        <a:rPr lang="en-US" altLang="ko-KR" b="0" smtClean="0">
                          <a:solidFill>
                            <a:schemeClr val="tx1"/>
                          </a:solidFill>
                        </a:rPr>
                        <a:t>font-weight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글자 두께와 기울기 조절하기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6-29]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font-weight </a:t>
            </a:r>
            <a:r>
              <a:rPr lang="ko-KR" altLang="en-US" dirty="0" smtClean="0"/>
              <a:t>속성에 </a:t>
            </a:r>
            <a:r>
              <a:rPr lang="en-US" altLang="ko-KR" dirty="0" smtClean="0"/>
              <a:t>400</a:t>
            </a:r>
            <a:r>
              <a:rPr lang="ko-KR" altLang="en-US" dirty="0" smtClean="0"/>
              <a:t>을 입력할 경우 일반 글자의 두께로 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font-weight </a:t>
            </a:r>
            <a:r>
              <a:rPr lang="ko-KR" altLang="en-US" dirty="0" smtClean="0"/>
              <a:t>속성에 </a:t>
            </a:r>
            <a:r>
              <a:rPr lang="en-US" altLang="ko-KR" dirty="0" smtClean="0"/>
              <a:t>700</a:t>
            </a:r>
            <a:r>
              <a:rPr lang="ko-KR" altLang="en-US" dirty="0" smtClean="0"/>
              <a:t>을 입력할 경우 두껍게 출력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6-8</a:t>
            </a:r>
            <a:endParaRPr lang="ko-KR" altLang="en-US"/>
          </a:p>
        </p:txBody>
      </p:sp>
      <p:pic>
        <p:nvPicPr>
          <p:cNvPr id="5" name="그림 4" descr="ch06-ex0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1" y="2420888"/>
            <a:ext cx="5256584" cy="518458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44868"/>
            <a:ext cx="51244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5.4 text-align </a:t>
            </a:r>
            <a:r>
              <a:rPr lang="ko-KR" altLang="en-US" smtClean="0"/>
              <a:t>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text-align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글자의 정렬 지정</a:t>
            </a:r>
            <a:endParaRPr lang="ko-KR" altLang="en-US" dirty="0"/>
          </a:p>
        </p:txBody>
      </p:sp>
      <p:pic>
        <p:nvPicPr>
          <p:cNvPr id="4" name="그림 3" descr="ch06-2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844824"/>
            <a:ext cx="6422336" cy="288032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646840"/>
              </p:ext>
            </p:extLst>
          </p:nvPr>
        </p:nvGraphicFramePr>
        <p:xfrm>
          <a:off x="1187624" y="4797152"/>
          <a:ext cx="28803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2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6-26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font-align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글자 정렬하기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6-30]</a:t>
            </a:r>
            <a:r>
              <a:rPr lang="ko-KR" altLang="en-US" dirty="0" smtClean="0"/>
              <a:t>과 같이 작성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6-9</a:t>
            </a:r>
            <a:endParaRPr lang="ko-KR" altLang="en-US"/>
          </a:p>
        </p:txBody>
      </p:sp>
      <p:pic>
        <p:nvPicPr>
          <p:cNvPr id="5" name="그림 4" descr="ch06-ex0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2281" y="1988840"/>
            <a:ext cx="4033695" cy="1440160"/>
          </a:xfrm>
          <a:prstGeom prst="rect">
            <a:avLst/>
          </a:prstGeom>
        </p:spPr>
      </p:pic>
      <p:pic>
        <p:nvPicPr>
          <p:cNvPr id="6" name="그림 5" descr="도형_면직사각형_옐로우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3573016"/>
            <a:ext cx="7560840" cy="30243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5616" y="3861048"/>
            <a:ext cx="68734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atin typeface="+mj-lt"/>
                <a:ea typeface="나눔고딕코딩" pitchFamily="49" charset="-127"/>
              </a:rPr>
              <a:t>NOTE</a:t>
            </a:r>
            <a:r>
              <a:rPr lang="en-US" altLang="ko-KR" sz="2000" b="1" baseline="0" dirty="0" err="1" smtClean="0">
                <a:latin typeface="+mj-lt"/>
                <a:ea typeface="나눔고딕코딩" pitchFamily="49" charset="-127"/>
              </a:rPr>
              <a:t>_</a:t>
            </a:r>
            <a:r>
              <a:rPr lang="en-US" altLang="ko-KR" sz="2000" b="1" dirty="0" err="1" smtClean="0">
                <a:latin typeface="+mj-lt"/>
                <a:ea typeface="나눔고딕코딩" pitchFamily="49" charset="-127"/>
              </a:rPr>
              <a:t>text</a:t>
            </a:r>
            <a:r>
              <a:rPr lang="en-US" altLang="ko-KR" sz="2000" b="1" dirty="0" smtClean="0">
                <a:latin typeface="+mj-lt"/>
                <a:ea typeface="나눔고딕코딩" pitchFamily="49" charset="-127"/>
              </a:rPr>
              <a:t>-align </a:t>
            </a:r>
            <a:r>
              <a:rPr lang="ko-KR" altLang="en-US" sz="2000" b="1" dirty="0" smtClean="0">
                <a:latin typeface="+mj-lt"/>
                <a:ea typeface="나눔고딕코딩" pitchFamily="49" charset="-127"/>
              </a:rPr>
              <a:t>스타일 속성과 영역</a:t>
            </a:r>
            <a:endParaRPr lang="en-US" altLang="ko-KR" sz="2000" b="1" dirty="0" smtClean="0">
              <a:latin typeface="+mj-lt"/>
              <a:ea typeface="나눔고딕코딩" pitchFamily="49" charset="-127"/>
            </a:endParaRPr>
          </a:p>
          <a:p>
            <a:r>
              <a:rPr lang="en-US" altLang="ko-KR" sz="2000" dirty="0" smtClean="0">
                <a:latin typeface="+mj-lt"/>
                <a:ea typeface="나눔고딕코딩" pitchFamily="49" charset="-127"/>
              </a:rPr>
              <a:t>span </a:t>
            </a:r>
            <a:r>
              <a:rPr lang="ko-KR" altLang="en-US" sz="2000" dirty="0" smtClean="0">
                <a:latin typeface="+mj-lt"/>
                <a:ea typeface="나눔고딕코딩" pitchFamily="49" charset="-127"/>
              </a:rPr>
              <a:t>태그는 </a:t>
            </a:r>
            <a:r>
              <a:rPr lang="ko-KR" altLang="en-US" sz="2000" dirty="0" err="1" smtClean="0">
                <a:latin typeface="+mj-lt"/>
                <a:ea typeface="나눔고딕코딩" pitchFamily="49" charset="-127"/>
              </a:rPr>
              <a:t>인라인</a:t>
            </a:r>
            <a:r>
              <a:rPr lang="ko-KR" altLang="en-US" sz="2000" dirty="0" smtClean="0">
                <a:latin typeface="+mj-lt"/>
                <a:ea typeface="나눔고딕코딩" pitchFamily="49" charset="-127"/>
              </a:rPr>
              <a:t> 형태이므로 너비가 존재하지 않음</a:t>
            </a:r>
            <a:r>
              <a:rPr lang="en-US" altLang="ko-KR" sz="2000" dirty="0" smtClean="0">
                <a:latin typeface="+mj-lt"/>
                <a:ea typeface="나눔고딕코딩" pitchFamily="49" charset="-127"/>
              </a:rPr>
              <a:t>. </a:t>
            </a:r>
          </a:p>
          <a:p>
            <a:r>
              <a:rPr lang="ko-KR" altLang="en-US" sz="2000" dirty="0" smtClean="0">
                <a:latin typeface="+mj-lt"/>
                <a:ea typeface="나눔고딕코딩" pitchFamily="49" charset="-127"/>
              </a:rPr>
              <a:t>따라서 중앙이라는 개념 자체가 존재하지 않으므로</a:t>
            </a:r>
            <a:endParaRPr lang="en-US" altLang="ko-KR" sz="2000" dirty="0" smtClean="0">
              <a:latin typeface="+mj-lt"/>
              <a:ea typeface="나눔고딕코딩" pitchFamily="49" charset="-127"/>
            </a:endParaRPr>
          </a:p>
          <a:p>
            <a:r>
              <a:rPr lang="en-US" altLang="ko-KR" sz="2000" dirty="0" smtClean="0">
                <a:latin typeface="+mj-lt"/>
                <a:ea typeface="나눔고딕코딩" pitchFamily="49" charset="-127"/>
              </a:rPr>
              <a:t>text-align </a:t>
            </a:r>
            <a:r>
              <a:rPr lang="ko-KR" altLang="en-US" sz="2000" dirty="0" smtClean="0">
                <a:latin typeface="+mj-lt"/>
                <a:ea typeface="나눔고딕코딩" pitchFamily="49" charset="-127"/>
              </a:rPr>
              <a:t>속성을 적용할 수 없음</a:t>
            </a:r>
            <a:r>
              <a:rPr lang="en-US" altLang="ko-KR" sz="2000" dirty="0" smtClean="0">
                <a:latin typeface="+mj-lt"/>
                <a:ea typeface="나눔고딕코딩" pitchFamily="49" charset="-127"/>
              </a:rPr>
              <a:t>.</a:t>
            </a:r>
          </a:p>
        </p:txBody>
      </p:sp>
      <p:pic>
        <p:nvPicPr>
          <p:cNvPr id="8" name="그림 7" descr="ch06-28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7624" y="5229200"/>
            <a:ext cx="5094960" cy="5848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7624" y="5877272"/>
            <a:ext cx="4663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그림 </a:t>
            </a:r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6-28 </a:t>
            </a:r>
            <a:r>
              <a:rPr lang="en-US" altLang="ko-KR" smtClean="0"/>
              <a:t>text-align </a:t>
            </a:r>
            <a:r>
              <a:rPr lang="ko-KR" altLang="en-US" smtClean="0"/>
              <a:t>속성 주의 사항의 이유</a:t>
            </a:r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036071"/>
            <a:ext cx="4544441" cy="2536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5.5 line-height </a:t>
            </a:r>
            <a:r>
              <a:rPr lang="ko-KR" altLang="en-US" smtClean="0"/>
              <a:t>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line-height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글자의 높이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글자를 수직 정렬할 때 사용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91447"/>
            <a:ext cx="330517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852936"/>
            <a:ext cx="28575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글자를 수직 중앙 정렬하기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간단한 버튼 만들기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6-32]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글자가 수평으로는 중앙 정렬되지만 수직으로는 중앙 정렬되지 않음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CSS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block </a:t>
            </a:r>
            <a:r>
              <a:rPr lang="ko-KR" altLang="en-US" dirty="0" smtClean="0"/>
              <a:t>속성을 가지는 태그에 수직 정렬을 지정할 수 있는 속성이 없기 때문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글자를 수직 중앙 정렬하기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6-33]</a:t>
            </a:r>
            <a:r>
              <a:rPr lang="ko-KR" altLang="en-US" dirty="0" smtClean="0"/>
              <a:t>과 같이 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글자를 감싸는 박스의 높이와 같은 크기의 </a:t>
            </a:r>
            <a:r>
              <a:rPr lang="en-US" altLang="ko-KR" dirty="0" smtClean="0"/>
              <a:t>line-height </a:t>
            </a:r>
            <a:r>
              <a:rPr lang="ko-KR" altLang="en-US" dirty="0" smtClean="0"/>
              <a:t>속성을 적용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684157" cy="296540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6-10</a:t>
            </a:r>
            <a:endParaRPr lang="ko-KR" altLang="en-US"/>
          </a:p>
        </p:txBody>
      </p:sp>
      <p:pic>
        <p:nvPicPr>
          <p:cNvPr id="5" name="그림 4" descr="ch06-ex10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2852936"/>
            <a:ext cx="1670303" cy="936104"/>
          </a:xfrm>
          <a:prstGeom prst="rect">
            <a:avLst/>
          </a:prstGeom>
        </p:spPr>
      </p:pic>
      <p:pic>
        <p:nvPicPr>
          <p:cNvPr id="6" name="그림 5" descr="ch06-ex10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3649" y="5373216"/>
            <a:ext cx="1697835" cy="9361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1.1 </a:t>
            </a:r>
            <a:r>
              <a:rPr lang="ko-KR" altLang="en-US" smtClean="0"/>
              <a:t>키워드 단위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키워드를 스타일 값으로 입력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→</a:t>
            </a:r>
            <a:r>
              <a:rPr lang="ko-KR" altLang="en-US" dirty="0" smtClean="0"/>
              <a:t> 키워드에 해당하는 스타일이 자동으로 적용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통합 개발 환경에서는 입력한 속성에 속한 키워드를 자동으로 알려줌</a:t>
            </a: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 descr="ch06-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3202176"/>
            <a:ext cx="3168352" cy="208605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036103"/>
              </p:ext>
            </p:extLst>
          </p:nvPr>
        </p:nvGraphicFramePr>
        <p:xfrm>
          <a:off x="899592" y="5362416"/>
          <a:ext cx="62646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469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6-1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통합 개발 환경을 이용한 속성별 자동 완성 기능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링크의 밑줄 제거하기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기본예제 </a:t>
            </a:r>
            <a:r>
              <a:rPr lang="en-US" altLang="ko-KR" dirty="0"/>
              <a:t>6</a:t>
            </a:r>
            <a:r>
              <a:rPr lang="en-US" altLang="ko-KR" dirty="0" smtClean="0"/>
              <a:t>-11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68960"/>
            <a:ext cx="4104456" cy="2462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945" y="1412776"/>
            <a:ext cx="42291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04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6 </a:t>
            </a:r>
            <a:r>
              <a:rPr lang="ko-KR" altLang="en-US" smtClean="0"/>
              <a:t>위치 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요소의 위치를 설정하는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절대 위치 좌표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요소의 </a:t>
            </a:r>
            <a:r>
              <a:rPr lang="en-US" altLang="ko-KR" dirty="0" smtClean="0"/>
              <a:t>X </a:t>
            </a:r>
            <a:r>
              <a:rPr lang="ko-KR" altLang="en-US" dirty="0" smtClean="0"/>
              <a:t>좌표와 </a:t>
            </a:r>
            <a:r>
              <a:rPr lang="en-US" altLang="ko-KR" dirty="0" smtClean="0"/>
              <a:t>Y </a:t>
            </a:r>
            <a:r>
              <a:rPr lang="ko-KR" altLang="en-US" dirty="0" smtClean="0"/>
              <a:t>좌표를 설정해 절대 위치 지정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상대 위치 좌표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요소를 입력한 순서에 따른 상대 위치 지정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6.1 position </a:t>
            </a:r>
            <a:r>
              <a:rPr lang="ko-KR" altLang="en-US" smtClean="0"/>
              <a:t>속성</a:t>
            </a:r>
            <a:endParaRPr lang="ko-KR" altLang="en-US"/>
          </a:p>
        </p:txBody>
      </p:sp>
      <p:pic>
        <p:nvPicPr>
          <p:cNvPr id="4" name="내용 개체 틀 3" descr="ch06-30.png"/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971600" y="980728"/>
            <a:ext cx="2734786" cy="1709241"/>
          </a:xfrm>
        </p:spPr>
      </p:pic>
      <p:sp>
        <p:nvSpPr>
          <p:cNvPr id="5" name="TextBox 4"/>
          <p:cNvSpPr txBox="1"/>
          <p:nvPr/>
        </p:nvSpPr>
        <p:spPr>
          <a:xfrm>
            <a:off x="827584" y="2852936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그림 </a:t>
            </a:r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6-30 </a:t>
            </a:r>
            <a:r>
              <a:rPr lang="en-US" altLang="ko-KR" smtClean="0"/>
              <a:t>position </a:t>
            </a:r>
            <a:r>
              <a:rPr lang="ko-KR" altLang="en-US" smtClean="0"/>
              <a:t>속성</a:t>
            </a:r>
            <a:endParaRPr lang="ko-KR" altLang="en-US"/>
          </a:p>
        </p:txBody>
      </p:sp>
      <p:graphicFrame>
        <p:nvGraphicFramePr>
          <p:cNvPr id="6" name="내용 개체 틀 5"/>
          <p:cNvGraphicFramePr>
            <a:graphicFrameLocks/>
          </p:cNvGraphicFramePr>
          <p:nvPr/>
        </p:nvGraphicFramePr>
        <p:xfrm>
          <a:off x="971600" y="4248552"/>
          <a:ext cx="6264696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44216"/>
                <a:gridCol w="4320480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키워드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static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상대 위치 좌표 설정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relative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초기 위치에서 상하좌우로 이동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absolute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절대 위치 좌표 설정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fixed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화면을 기준으로 절대 위치 좌표 설정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27584" y="378904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6-7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이 책에서 다루는 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position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속성 키워드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 </a:t>
            </a:r>
            <a:r>
              <a:rPr lang="ko-KR" altLang="en-US" smtClean="0"/>
              <a:t>속성 익히기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absolute </a:t>
            </a:r>
            <a:r>
              <a:rPr lang="ko-KR" altLang="en-US" dirty="0" smtClean="0"/>
              <a:t>속성 적용하기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6-35]</a:t>
            </a:r>
            <a:r>
              <a:rPr lang="ko-KR" altLang="en-US" dirty="0" smtClean="0"/>
              <a:t>과 같이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마지막 </a:t>
            </a:r>
            <a:r>
              <a:rPr lang="en-US" altLang="ko-KR" dirty="0" smtClean="0"/>
              <a:t>box</a:t>
            </a:r>
            <a:r>
              <a:rPr lang="ko-KR" altLang="en-US" dirty="0" smtClean="0"/>
              <a:t>클래스의 청색만 보임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684157" cy="298102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6-12</a:t>
            </a:r>
            <a:endParaRPr lang="ko-KR" altLang="en-US"/>
          </a:p>
        </p:txBody>
      </p:sp>
      <p:pic>
        <p:nvPicPr>
          <p:cNvPr id="6" name="그림 5" descr="ch06-ex12-1-왼쪽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2694674"/>
            <a:ext cx="807720" cy="822960"/>
          </a:xfrm>
          <a:prstGeom prst="rect">
            <a:avLst/>
          </a:prstGeom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687107"/>
            <a:ext cx="39909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272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 </a:t>
            </a:r>
            <a:r>
              <a:rPr lang="ko-KR" altLang="en-US" smtClean="0"/>
              <a:t>속성 익히기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left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top </a:t>
            </a:r>
            <a:r>
              <a:rPr lang="ko-KR" altLang="en-US" dirty="0" smtClean="0"/>
              <a:t>속성 적용하기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6-31]</a:t>
            </a:r>
            <a:r>
              <a:rPr lang="ko-KR" altLang="en-US" dirty="0" smtClean="0"/>
              <a:t>의 스타일 속성을 함께 입력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6-36]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684157" cy="298102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6-12</a:t>
            </a:r>
            <a:endParaRPr lang="ko-KR" altLang="en-US"/>
          </a:p>
        </p:txBody>
      </p:sp>
      <p:pic>
        <p:nvPicPr>
          <p:cNvPr id="7" name="그림 6" descr="ch06-ex12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2543259"/>
            <a:ext cx="1402080" cy="1409700"/>
          </a:xfrm>
          <a:prstGeom prst="rect">
            <a:avLst/>
          </a:prstGeom>
        </p:spPr>
      </p:pic>
      <p:pic>
        <p:nvPicPr>
          <p:cNvPr id="8" name="그림 7" descr="ch06-3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4149080"/>
            <a:ext cx="3024336" cy="15378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9592" y="5733256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그림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6-31 </a:t>
            </a:r>
            <a:r>
              <a:rPr lang="en-US" altLang="ko-KR" dirty="0" smtClean="0"/>
              <a:t>position </a:t>
            </a:r>
            <a:r>
              <a:rPr lang="ko-KR" altLang="en-US" dirty="0" smtClean="0"/>
              <a:t>속성과 함께 사용하는 스타일 속성</a:t>
            </a:r>
            <a:endParaRPr lang="ko-KR" alt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661" y="1488969"/>
            <a:ext cx="3190960" cy="456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z-index </a:t>
            </a:r>
            <a:r>
              <a:rPr lang="ko-KR" altLang="en-US" smtClean="0"/>
              <a:t>속성 사용하기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도형의 순서를 변경하고 싶을 경우 </a:t>
            </a:r>
            <a:r>
              <a:rPr lang="en-US" altLang="ko-KR" dirty="0" smtClean="0"/>
              <a:t>z-index </a:t>
            </a:r>
            <a:r>
              <a:rPr lang="ko-KR" altLang="en-US" dirty="0" smtClean="0"/>
              <a:t>속성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숫자가 클수록 앞에 위치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6-37]</a:t>
            </a:r>
            <a:r>
              <a:rPr lang="ko-KR" altLang="en-US" dirty="0" smtClean="0"/>
              <a:t>과 같이 작성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612149" cy="370110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6-13</a:t>
            </a:r>
            <a:endParaRPr lang="ko-KR" altLang="en-US"/>
          </a:p>
        </p:txBody>
      </p:sp>
      <p:pic>
        <p:nvPicPr>
          <p:cNvPr id="5" name="그림 4" descr="ch06-ex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0725" y="2636912"/>
            <a:ext cx="1587996" cy="1579638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87265"/>
            <a:ext cx="31051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위치 조정 응용하기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페이지 만들기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6-38]</a:t>
            </a:r>
            <a:r>
              <a:rPr lang="ko-KR" altLang="en-US" dirty="0" smtClean="0"/>
              <a:t>과 같이 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문제 파악하기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h1 </a:t>
            </a:r>
            <a:r>
              <a:rPr lang="ko-KR" altLang="en-US" dirty="0" smtClean="0"/>
              <a:t>태그 두 개가 붙어 있다</a:t>
            </a:r>
            <a:r>
              <a:rPr lang="en-US" altLang="ko-KR" dirty="0" smtClean="0"/>
              <a:t>(div </a:t>
            </a:r>
            <a:r>
              <a:rPr lang="ko-KR" altLang="en-US" dirty="0" smtClean="0"/>
              <a:t>태그가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영역을 </a:t>
            </a:r>
            <a:r>
              <a:rPr lang="ko-KR" altLang="en-US" dirty="0" smtClean="0"/>
              <a:t>차지하지 않는다</a:t>
            </a:r>
            <a:r>
              <a:rPr lang="en-US" altLang="ko-KR" dirty="0" smtClean="0"/>
              <a:t>.)</a:t>
            </a:r>
          </a:p>
          <a:p>
            <a:pPr lvl="1"/>
            <a:r>
              <a:rPr lang="ko-KR" altLang="en-US" dirty="0" smtClean="0"/>
              <a:t>색상이 적용된 상자가 자신의 부모를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기준으로 </a:t>
            </a:r>
            <a:r>
              <a:rPr lang="ko-KR" altLang="en-US" dirty="0" smtClean="0"/>
              <a:t>위치를 잡지 않는다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자손의 </a:t>
            </a:r>
            <a:r>
              <a:rPr lang="en-US" altLang="ko-KR" dirty="0" smtClean="0"/>
              <a:t>position</a:t>
            </a:r>
            <a:r>
              <a:rPr lang="ko-KR" altLang="en-US" dirty="0" smtClean="0"/>
              <a:t> 속성에 </a:t>
            </a:r>
            <a:r>
              <a:rPr lang="en-US" altLang="ko-KR" dirty="0" smtClean="0"/>
              <a:t>absolute </a:t>
            </a:r>
            <a:r>
              <a:rPr lang="ko-KR" altLang="en-US" dirty="0" smtClean="0"/>
              <a:t>키워드를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적용할 </a:t>
            </a:r>
            <a:r>
              <a:rPr lang="ko-KR" altLang="en-US" dirty="0" smtClean="0"/>
              <a:t>경우에는 부모 태그에 몇 가지 처리 필요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612149" cy="370110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6-14</a:t>
            </a:r>
            <a:endParaRPr lang="ko-KR" altLang="en-US"/>
          </a:p>
        </p:txBody>
      </p:sp>
      <p:pic>
        <p:nvPicPr>
          <p:cNvPr id="5" name="그림 4" descr="ch06-ex14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1916832"/>
            <a:ext cx="3234584" cy="1728192"/>
          </a:xfrm>
          <a:prstGeom prst="rect">
            <a:avLst/>
          </a:prstGeom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32656"/>
            <a:ext cx="2808312" cy="5759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위치 조정 응용하기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문제 해결하기</a:t>
            </a:r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첫 번째 문제 해결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자손의 </a:t>
            </a:r>
            <a:r>
              <a:rPr lang="en-US" altLang="ko-KR" dirty="0" smtClean="0"/>
              <a:t>position </a:t>
            </a:r>
            <a:r>
              <a:rPr lang="ko-KR" altLang="en-US" dirty="0" smtClean="0"/>
              <a:t>속성에 </a:t>
            </a:r>
            <a:r>
              <a:rPr lang="en-US" altLang="ko-KR" dirty="0" smtClean="0"/>
              <a:t>absolute </a:t>
            </a:r>
            <a:r>
              <a:rPr lang="ko-KR" altLang="en-US" dirty="0" smtClean="0"/>
              <a:t>키워드를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적용하면 </a:t>
            </a:r>
            <a:r>
              <a:rPr lang="ko-KR" altLang="en-US" dirty="0" smtClean="0"/>
              <a:t>부모에게 </a:t>
            </a:r>
            <a:r>
              <a:rPr lang="en-US" altLang="ko-KR" dirty="0" smtClean="0"/>
              <a:t>height </a:t>
            </a:r>
            <a:r>
              <a:rPr lang="ko-KR" altLang="en-US" dirty="0" smtClean="0"/>
              <a:t>속성을 입력한다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6-39]</a:t>
            </a:r>
            <a:r>
              <a:rPr lang="ko-KR" altLang="en-US" dirty="0" smtClean="0"/>
              <a:t>와 같이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번째 문제 해결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자손의 </a:t>
            </a:r>
            <a:r>
              <a:rPr lang="en-US" altLang="ko-KR" dirty="0" smtClean="0"/>
              <a:t>position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absolute </a:t>
            </a:r>
            <a:r>
              <a:rPr lang="ko-KR" altLang="en-US" dirty="0" smtClean="0"/>
              <a:t>키워드로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적용하면 </a:t>
            </a:r>
            <a:r>
              <a:rPr lang="ko-KR" altLang="en-US" dirty="0" smtClean="0"/>
              <a:t>부모의 </a:t>
            </a:r>
            <a:r>
              <a:rPr lang="en-US" altLang="ko-KR" dirty="0" smtClean="0"/>
              <a:t>position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relative </a:t>
            </a:r>
            <a:r>
              <a:rPr lang="ko-KR" altLang="en-US" dirty="0" smtClean="0"/>
              <a:t>키워드로 적용한다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6-40]</a:t>
            </a:r>
            <a:r>
              <a:rPr lang="ko-KR" altLang="en-US" dirty="0" smtClean="0"/>
              <a:t>와 같이 작성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612149" cy="370110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6-14</a:t>
            </a:r>
            <a:endParaRPr lang="ko-KR" altLang="en-US"/>
          </a:p>
        </p:txBody>
      </p:sp>
      <p:pic>
        <p:nvPicPr>
          <p:cNvPr id="6" name="그림 5" descr="ch06-ex14-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4543896"/>
            <a:ext cx="3548154" cy="2125464"/>
          </a:xfrm>
          <a:prstGeom prst="rect">
            <a:avLst/>
          </a:prstGeom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1" y="908720"/>
            <a:ext cx="2950421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6.4 overflow </a:t>
            </a:r>
            <a:r>
              <a:rPr lang="ko-KR" altLang="en-US" smtClean="0"/>
              <a:t>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overflow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>
              <a:buClr>
                <a:schemeClr val="accent6"/>
              </a:buClr>
            </a:pPr>
            <a:r>
              <a:rPr lang="ko-KR" altLang="en-US" dirty="0" smtClean="0"/>
              <a:t>내부의 요소가 부모의 범위를 벗어날 때 요소를 처리하는 방법 지정</a:t>
            </a:r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6856431"/>
              </p:ext>
            </p:extLst>
          </p:nvPr>
        </p:nvGraphicFramePr>
        <p:xfrm>
          <a:off x="1259632" y="2376344"/>
          <a:ext cx="7128792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12384"/>
                <a:gridCol w="4916408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키워드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hidden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영역을 벗어나는 부분을 보이지 않게 만듦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scroll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영역을 벗어나는 부분을 스크롤로 만듦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55536"/>
              </p:ext>
            </p:extLst>
          </p:nvPr>
        </p:nvGraphicFramePr>
        <p:xfrm>
          <a:off x="1284312" y="191683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6-8 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overflow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속성에 적용 가능한 키워드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overflow </a:t>
            </a:r>
            <a:r>
              <a:rPr lang="ko-KR" altLang="en-US" smtClean="0"/>
              <a:t>속성 익히기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hidden </a:t>
            </a:r>
            <a:r>
              <a:rPr lang="ko-KR" altLang="en-US" dirty="0" smtClean="0"/>
              <a:t>속성 적용하기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6-41]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scroll </a:t>
            </a:r>
            <a:r>
              <a:rPr lang="ko-KR" altLang="en-US" dirty="0" smtClean="0"/>
              <a:t>속성 적용하기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6-42]</a:t>
            </a:r>
            <a:r>
              <a:rPr lang="ko-KR" altLang="en-US" dirty="0" smtClean="0"/>
              <a:t>와 같이 작성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684157" cy="296540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6-15</a:t>
            </a:r>
            <a:endParaRPr lang="ko-KR" altLang="en-US"/>
          </a:p>
        </p:txBody>
      </p:sp>
      <p:pic>
        <p:nvPicPr>
          <p:cNvPr id="5" name="그림 4" descr="ch06-ex15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916832"/>
            <a:ext cx="3154680" cy="1668780"/>
          </a:xfrm>
          <a:prstGeom prst="rect">
            <a:avLst/>
          </a:prstGeom>
        </p:spPr>
      </p:pic>
      <p:pic>
        <p:nvPicPr>
          <p:cNvPr id="6" name="그림 5" descr="ch06-ex15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4941168"/>
            <a:ext cx="3131820" cy="1653540"/>
          </a:xfrm>
          <a:prstGeom prst="rect">
            <a:avLst/>
          </a:prstGeom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1885950"/>
            <a:ext cx="3456385" cy="1581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807" y="4149080"/>
            <a:ext cx="3395245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1.2 </a:t>
            </a:r>
            <a:r>
              <a:rPr lang="ko-KR" altLang="en-US" smtClean="0"/>
              <a:t>크기 단위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mtClean="0"/>
              <a:t>크기 단위</a:t>
            </a:r>
            <a:endParaRPr lang="en-US" altLang="ko-KR" smtClean="0"/>
          </a:p>
          <a:p>
            <a:pPr lvl="1"/>
            <a:r>
              <a:rPr lang="en-US" altLang="ko-KR" smtClean="0"/>
              <a:t>CSS3</a:t>
            </a:r>
            <a:r>
              <a:rPr lang="ko-KR" altLang="en-US" smtClean="0"/>
              <a:t>에서 가장 많이 사용하는 단위</a:t>
            </a:r>
            <a:endParaRPr lang="en-US" altLang="ko-KR" smtClean="0"/>
          </a:p>
          <a:p>
            <a:pPr lvl="1"/>
            <a:r>
              <a:rPr lang="en-US" altLang="ko-KR" smtClean="0"/>
              <a:t>%, em, mm, inch, px</a:t>
            </a:r>
            <a:endParaRPr lang="ko-KR" altLang="en-US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5282135"/>
              </p:ext>
            </p:extLst>
          </p:nvPr>
        </p:nvGraphicFramePr>
        <p:xfrm>
          <a:off x="1331640" y="2708920"/>
          <a:ext cx="5898323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97923"/>
                <a:gridCol w="3600400"/>
              </a:tblGrid>
              <a:tr h="2148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단위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%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백분율 단위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4823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mtClean="0"/>
                        <a:t>em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/>
                        <a:t>배수 단위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4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px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픽셀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259632" y="227687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6-1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크기 단위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overflow </a:t>
            </a:r>
            <a:r>
              <a:rPr lang="ko-KR" altLang="en-US" smtClean="0"/>
              <a:t>속성 익히기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3. overflow-x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overflow-y </a:t>
            </a:r>
            <a:r>
              <a:rPr lang="ko-KR" altLang="en-US" dirty="0" smtClean="0"/>
              <a:t>속성 적용하기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특정한 방향으로만 스크롤을 생성하고 싶을 경우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6-43]</a:t>
            </a:r>
            <a:r>
              <a:rPr lang="ko-KR" altLang="en-US" dirty="0" smtClean="0"/>
              <a:t>과 같이 작성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684157" cy="296540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6-15</a:t>
            </a:r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492896"/>
            <a:ext cx="3329544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7 float </a:t>
            </a:r>
            <a:r>
              <a:rPr lang="ko-KR" altLang="en-US" smtClean="0"/>
              <a:t>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mtClean="0"/>
              <a:t>float </a:t>
            </a:r>
            <a:r>
              <a:rPr lang="ko-KR" altLang="en-US" smtClean="0"/>
              <a:t>속성</a:t>
            </a:r>
            <a:endParaRPr lang="en-US" altLang="ko-KR" smtClean="0"/>
          </a:p>
          <a:p>
            <a:pPr lvl="1"/>
            <a:r>
              <a:rPr lang="ko-KR" altLang="en-US" smtClean="0"/>
              <a:t>웹 페이지를 만들 때 가장 많이 사용하는 속성</a:t>
            </a:r>
            <a:endParaRPr lang="en-US" altLang="ko-KR" smtClean="0"/>
          </a:p>
          <a:p>
            <a:pPr lvl="1"/>
            <a:r>
              <a:rPr lang="ko-KR" altLang="en-US" smtClean="0"/>
              <a:t>레이아웃을 잡을 때 많이 사용</a:t>
            </a:r>
            <a:endParaRPr lang="en-US" altLang="ko-KR" smtClean="0"/>
          </a:p>
          <a:p>
            <a:pPr lvl="1">
              <a:buNone/>
            </a:pPr>
            <a:endParaRPr lang="ko-KR" altLang="en-US"/>
          </a:p>
        </p:txBody>
      </p:sp>
      <p:pic>
        <p:nvPicPr>
          <p:cNvPr id="4" name="그림 3" descr="ch06-3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204864"/>
            <a:ext cx="3096344" cy="1944406"/>
          </a:xfrm>
          <a:prstGeom prst="rect">
            <a:avLst/>
          </a:prstGeom>
        </p:spPr>
      </p:pic>
      <p:graphicFrame>
        <p:nvGraphicFramePr>
          <p:cNvPr id="5" name="내용 개체 틀 5"/>
          <p:cNvGraphicFramePr>
            <a:graphicFrameLocks/>
          </p:cNvGraphicFramePr>
          <p:nvPr/>
        </p:nvGraphicFramePr>
        <p:xfrm>
          <a:off x="1115616" y="5229200"/>
          <a:ext cx="7128792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12384"/>
                <a:gridCol w="4916408"/>
              </a:tblGrid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키워드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left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태그를 왼쪽에 붙임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right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태그를 오른쪽에 붙임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043608" y="476968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6-9 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float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속성에 입력하는 주요 키워드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43608" y="4221088"/>
          <a:ext cx="47525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2528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6-32 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float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속성에 적용 가능한 키워드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float </a:t>
            </a:r>
            <a:r>
              <a:rPr lang="ko-KR" altLang="en-US" smtClean="0"/>
              <a:t>기본 속성 익히기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 만들기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이미지와 글이 분리된 결과 화면이 출력됨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6-44]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ko-KR" altLang="en-US" dirty="0" smtClean="0"/>
              <a:t>태그에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속성 적용하기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이미지와 글이 어우러진 형태로 출력됨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6-45]</a:t>
            </a:r>
            <a:r>
              <a:rPr lang="ko-KR" altLang="en-US" dirty="0" smtClean="0"/>
              <a:t>와 같이 작성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684157" cy="296540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6-16</a:t>
            </a:r>
            <a:endParaRPr lang="ko-KR" altLang="en-US"/>
          </a:p>
        </p:txBody>
      </p:sp>
      <p:pic>
        <p:nvPicPr>
          <p:cNvPr id="5" name="그림 4" descr="ch06-ex16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2275112"/>
            <a:ext cx="4896544" cy="1521899"/>
          </a:xfrm>
          <a:prstGeom prst="rect">
            <a:avLst/>
          </a:prstGeom>
        </p:spPr>
      </p:pic>
      <p:pic>
        <p:nvPicPr>
          <p:cNvPr id="6" name="그림 5" descr="ch06-ex16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5242050"/>
            <a:ext cx="4896544" cy="11540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72200" y="4318720"/>
            <a:ext cx="2264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&lt;style&gt;</a:t>
            </a:r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{ float: left; }</a:t>
            </a:r>
          </a:p>
          <a:p>
            <a:r>
              <a:rPr lang="en-US" altLang="ko-KR" dirty="0" smtClean="0"/>
              <a:t>&lt;/style&gt;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r>
              <a:rPr lang="ko-KR" altLang="en-US" smtClean="0"/>
              <a:t> 수평 정렬하기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float </a:t>
            </a:r>
            <a:r>
              <a:rPr lang="ko-KR" altLang="en-US" dirty="0" smtClean="0"/>
              <a:t>속성을 적용할 대상 만들기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6-46]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float </a:t>
            </a:r>
            <a:r>
              <a:rPr lang="ko-KR" altLang="en-US" dirty="0" smtClean="0"/>
              <a:t>속성이 </a:t>
            </a:r>
            <a:r>
              <a:rPr lang="en-US" altLang="ko-KR" dirty="0" smtClean="0"/>
              <a:t>left </a:t>
            </a:r>
            <a:r>
              <a:rPr lang="ko-KR" altLang="en-US" dirty="0" smtClean="0"/>
              <a:t>키워드인 경우 확인하기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첫 번째에 위치한 </a:t>
            </a:r>
            <a:r>
              <a:rPr lang="en-US" altLang="ko-KR" dirty="0" smtClean="0"/>
              <a:t>div </a:t>
            </a:r>
            <a:r>
              <a:rPr lang="ko-KR" altLang="en-US" dirty="0" smtClean="0"/>
              <a:t>태그가 맨 왼쪽에 붙음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6-47]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756165" cy="370110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6-17</a:t>
            </a:r>
            <a:endParaRPr lang="ko-KR" altLang="en-US"/>
          </a:p>
        </p:txBody>
      </p:sp>
      <p:pic>
        <p:nvPicPr>
          <p:cNvPr id="5" name="그림 4" descr="ch06-ex17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3501008"/>
            <a:ext cx="6414558" cy="2808312"/>
          </a:xfrm>
          <a:prstGeom prst="rect">
            <a:avLst/>
          </a:prstGeom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508" y="3280370"/>
            <a:ext cx="317182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r>
              <a:rPr lang="ko-KR" altLang="en-US" smtClean="0"/>
              <a:t> 수평 정렬하기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3. float </a:t>
            </a:r>
            <a:r>
              <a:rPr lang="ko-KR" altLang="en-US" dirty="0" smtClean="0"/>
              <a:t>속성이 </a:t>
            </a:r>
            <a:r>
              <a:rPr lang="en-US" altLang="ko-KR" dirty="0" smtClean="0"/>
              <a:t>right </a:t>
            </a:r>
            <a:r>
              <a:rPr lang="ko-KR" altLang="en-US" dirty="0" smtClean="0"/>
              <a:t>키워드인 경우 확인하기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첫 번째에 위치한 </a:t>
            </a:r>
            <a:r>
              <a:rPr lang="en-US" altLang="ko-KR" dirty="0" smtClean="0"/>
              <a:t>div </a:t>
            </a:r>
            <a:r>
              <a:rPr lang="ko-KR" altLang="en-US" dirty="0" smtClean="0"/>
              <a:t>태그가 맨 오른쪽에 붙음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6-48]</a:t>
            </a:r>
            <a:r>
              <a:rPr lang="ko-KR" altLang="en-US" dirty="0" smtClean="0"/>
              <a:t>과 같이 작성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756165" cy="370110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6-17</a:t>
            </a:r>
            <a:endParaRPr lang="ko-KR" altLang="en-US"/>
          </a:p>
        </p:txBody>
      </p:sp>
      <p:pic>
        <p:nvPicPr>
          <p:cNvPr id="6" name="그림 5" descr="ch06-ex17-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2276872"/>
            <a:ext cx="6579034" cy="2880320"/>
          </a:xfrm>
          <a:prstGeom prst="rect">
            <a:avLst/>
          </a:prstGeom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17032"/>
            <a:ext cx="3352800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8 </a:t>
            </a:r>
            <a:r>
              <a:rPr lang="ko-KR" altLang="en-US" smtClean="0"/>
              <a:t>그림자 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text-shadow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글자에 그림자 부여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box-shadow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박스에 그림자 부여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908720"/>
            <a:ext cx="3888432" cy="35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내용 개체 틀 4" descr="ch06-3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1639" y="1823224"/>
            <a:ext cx="6423114" cy="1008112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616613"/>
              </p:ext>
            </p:extLst>
          </p:nvPr>
        </p:nvGraphicFramePr>
        <p:xfrm>
          <a:off x="1321639" y="2975352"/>
          <a:ext cx="47525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2528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6-33 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text-shadow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4046993"/>
            <a:ext cx="3960440" cy="390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 descr="ch06-3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1639" y="4858360"/>
            <a:ext cx="6490721" cy="108012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006331"/>
              </p:ext>
            </p:extLst>
          </p:nvPr>
        </p:nvGraphicFramePr>
        <p:xfrm>
          <a:off x="1321639" y="6010488"/>
          <a:ext cx="47525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2528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6-34 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box-shadow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r>
              <a:rPr lang="ko-KR" altLang="en-US" smtClean="0"/>
              <a:t>글자와 박스에 그림자 만들기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글자에 그림자 만들기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6-49]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r>
              <a:rPr lang="ko-KR" altLang="en-US" dirty="0" smtClean="0"/>
              <a:t>박스에 그림자 만들기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6-50]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중첩 그림자 만들기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6-51]</a:t>
            </a:r>
            <a:r>
              <a:rPr lang="ko-KR" altLang="en-US" dirty="0" smtClean="0"/>
              <a:t>과 같이 작성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684157" cy="296540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6-18</a:t>
            </a:r>
            <a:endParaRPr lang="ko-KR" altLang="en-US"/>
          </a:p>
        </p:txBody>
      </p:sp>
      <p:pic>
        <p:nvPicPr>
          <p:cNvPr id="5" name="그림 4" descr="ch06-ex18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988840"/>
            <a:ext cx="3528392" cy="406360"/>
          </a:xfrm>
          <a:prstGeom prst="rect">
            <a:avLst/>
          </a:prstGeom>
        </p:spPr>
      </p:pic>
      <p:pic>
        <p:nvPicPr>
          <p:cNvPr id="6" name="그림 5" descr="ch06-ex18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3501008"/>
            <a:ext cx="3352800" cy="899160"/>
          </a:xfrm>
          <a:prstGeom prst="rect">
            <a:avLst/>
          </a:prstGeom>
        </p:spPr>
      </p:pic>
      <p:pic>
        <p:nvPicPr>
          <p:cNvPr id="7" name="그림 6" descr="ch06-ex18-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3608" y="5373216"/>
            <a:ext cx="3124200" cy="914400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50" y="222751"/>
            <a:ext cx="32004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50" y="2395200"/>
            <a:ext cx="32956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876" y="5085184"/>
            <a:ext cx="3691998" cy="162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CSS3Generator</a:t>
            </a:r>
          </a:p>
          <a:p>
            <a:pPr lvl="1"/>
            <a:r>
              <a:rPr lang="en-US" altLang="ko-KR" dirty="0">
                <a:hlinkClick r:id="rId2"/>
              </a:rPr>
              <a:t>http://css3generator.com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88840"/>
            <a:ext cx="6455648" cy="433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563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9 </a:t>
            </a:r>
            <a:r>
              <a:rPr lang="ko-KR" altLang="en-US" smtClean="0"/>
              <a:t>그레이디언트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mtClean="0"/>
              <a:t>그레이디언트</a:t>
            </a:r>
            <a:endParaRPr lang="en-US" altLang="ko-KR" smtClean="0"/>
          </a:p>
          <a:p>
            <a:pPr lvl="1"/>
            <a:r>
              <a:rPr lang="ko-KR" altLang="en-US" smtClean="0"/>
              <a:t>두 가지 이상의 색상을 혼합하는 채색 기능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r>
              <a:rPr lang="en-US" altLang="ko-KR" smtClean="0"/>
              <a:t>CSS3 </a:t>
            </a:r>
            <a:r>
              <a:rPr lang="ko-KR" altLang="en-US" smtClean="0"/>
              <a:t>이전의 웹은 그레이티언트를 지원하지 않아 </a:t>
            </a:r>
            <a:r>
              <a:rPr lang="en-US" altLang="ko-KR" smtClean="0"/>
              <a:t>[</a:t>
            </a:r>
            <a:r>
              <a:rPr lang="ko-KR" altLang="en-US" smtClean="0"/>
              <a:t>그림 </a:t>
            </a:r>
            <a:r>
              <a:rPr lang="en-US" altLang="ko-KR" smtClean="0"/>
              <a:t>6-37]</a:t>
            </a:r>
            <a:r>
              <a:rPr lang="ko-KR" altLang="en-US" smtClean="0"/>
              <a:t>과 같이 포토샵과 그래픽 툴을 이용하여 웹 페이지에 삽입</a:t>
            </a:r>
            <a:endParaRPr lang="en-US" altLang="ko-KR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332656"/>
            <a:ext cx="4104456" cy="358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4" descr="ch06-3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V="1">
            <a:off x="1331640" y="1916832"/>
            <a:ext cx="5677429" cy="288032"/>
          </a:xfrm>
          <a:prstGeom prst="rect">
            <a:avLst/>
          </a:prstGeom>
        </p:spPr>
      </p:pic>
      <p:pic>
        <p:nvPicPr>
          <p:cNvPr id="6" name="그림 5" descr="ch06-3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1640" y="3717032"/>
            <a:ext cx="5676914" cy="198692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259632" y="2348880"/>
          <a:ext cx="47525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2528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6-36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네이버 메인 메뉴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259632" y="5877272"/>
          <a:ext cx="5400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6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6-37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네이버 메인 페이지 아이콘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스프라이트</a:t>
                      </a:r>
                      <a:r>
                        <a:rPr lang="en-US" altLang="ko-KR" b="0" baseline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 </a:t>
            </a:r>
            <a:r>
              <a:rPr lang="ko-KR" altLang="en-US" smtClean="0"/>
              <a:t>그레이디언트 만들기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툴을 이용해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코드 </a:t>
            </a:r>
            <a:r>
              <a:rPr lang="ko-KR" altLang="en-US" dirty="0" smtClean="0"/>
              <a:t>생성하기 </a:t>
            </a:r>
            <a:r>
              <a:rPr lang="en-US" altLang="ko-KR" dirty="0">
                <a:hlinkClick r:id="rId2"/>
              </a:rPr>
              <a:t>http://colorzilla.com/gradient-editor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복사한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코드를 이용해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 만들기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6-52]</a:t>
            </a:r>
            <a:r>
              <a:rPr lang="ko-KR" altLang="en-US" dirty="0" smtClean="0"/>
              <a:t>와 같이</a:t>
            </a:r>
            <a:r>
              <a:rPr lang="en-US" altLang="ko-KR" dirty="0"/>
              <a:t>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51539" y="322586"/>
            <a:ext cx="1756165" cy="296540"/>
          </a:xfrm>
        </p:spPr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6-19</a:t>
            </a:r>
            <a:endParaRPr lang="ko-KR" altLang="en-US"/>
          </a:p>
        </p:txBody>
      </p:sp>
      <p:pic>
        <p:nvPicPr>
          <p:cNvPr id="5" name="그림 4" descr="ch06-ex19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8036" y="1844824"/>
            <a:ext cx="4640540" cy="2736304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121563"/>
              </p:ext>
            </p:extLst>
          </p:nvPr>
        </p:nvGraphicFramePr>
        <p:xfrm>
          <a:off x="881967" y="4642336"/>
          <a:ext cx="47525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2528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그림 </a:t>
                      </a:r>
                      <a:r>
                        <a:rPr lang="en-US" altLang="ko-KR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6-38 </a:t>
                      </a:r>
                      <a:r>
                        <a:rPr lang="ko-KR" altLang="en-US" b="0" baseline="0" dirty="0" err="1" smtClean="0">
                          <a:solidFill>
                            <a:schemeClr val="tx1"/>
                          </a:solidFill>
                        </a:rPr>
                        <a:t>그레이디언트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baseline="0" dirty="0" err="1" smtClean="0">
                          <a:solidFill>
                            <a:schemeClr val="tx1"/>
                          </a:solidFill>
                        </a:rPr>
                        <a:t>생성기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 descr="ch06-ex19-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3608" y="6109672"/>
            <a:ext cx="4701540" cy="4876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2160" y="2539830"/>
            <a:ext cx="2880320" cy="830997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이 방식을 사용하면 </a:t>
            </a:r>
            <a:endParaRPr lang="en-US" altLang="ko-KR" sz="1600" dirty="0" smtClean="0"/>
          </a:p>
          <a:p>
            <a:r>
              <a:rPr lang="ko-KR" altLang="en-US" sz="1600" dirty="0" smtClean="0"/>
              <a:t>웹 브라우저 버전과 상관없이 </a:t>
            </a:r>
            <a:r>
              <a:rPr lang="ko-KR" altLang="en-US" sz="1600" dirty="0" err="1" smtClean="0"/>
              <a:t>그레이디언트</a:t>
            </a:r>
            <a:r>
              <a:rPr lang="ko-KR" altLang="en-US" sz="1600" dirty="0" smtClean="0"/>
              <a:t> 생성 가능</a:t>
            </a:r>
            <a:endParaRPr lang="ko-KR" altLang="en-US" sz="1600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540132" y="3403926"/>
            <a:ext cx="472028" cy="74515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다양한 크기 단위 적용해보기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페이지 생성하기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6-1]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같이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% </a:t>
            </a:r>
            <a:r>
              <a:rPr lang="ko-KR" altLang="en-US" dirty="0" smtClean="0"/>
              <a:t>단위 적용하기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%</a:t>
            </a:r>
            <a:r>
              <a:rPr lang="ko-KR" altLang="en-US" dirty="0" smtClean="0"/>
              <a:t> 단위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기본으로 설정된 크기를 기준으로 상대적인 크기 지칭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크기</a:t>
            </a:r>
            <a:r>
              <a:rPr lang="en-US" altLang="ko-KR" dirty="0" smtClean="0"/>
              <a:t>: 100%</a:t>
            </a:r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6-2]</a:t>
            </a:r>
            <a:r>
              <a:rPr lang="ko-KR" altLang="en-US" dirty="0" smtClean="0"/>
              <a:t>과 같이  작성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6-1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916832"/>
            <a:ext cx="3816424" cy="11806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그림 6" descr="ch06-ex01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616" y="5013176"/>
            <a:ext cx="5486400" cy="134874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77071"/>
            <a:ext cx="3577837" cy="198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9 </a:t>
            </a:r>
            <a:r>
              <a:rPr lang="ko-KR" altLang="en-US" smtClean="0"/>
              <a:t>그레이디언트</a:t>
            </a:r>
            <a:endParaRPr lang="ko-KR" altLang="en-US"/>
          </a:p>
        </p:txBody>
      </p:sp>
      <p:pic>
        <p:nvPicPr>
          <p:cNvPr id="4" name="내용 개체 틀 3" descr="ch06-39.png"/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755576" y="4221088"/>
            <a:ext cx="6768752" cy="959244"/>
          </a:xfrm>
        </p:spPr>
      </p:pic>
      <p:pic>
        <p:nvPicPr>
          <p:cNvPr id="5" name="그림 4" descr="ch06-4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5661248"/>
            <a:ext cx="3223260" cy="632460"/>
          </a:xfrm>
          <a:prstGeom prst="rect">
            <a:avLst/>
          </a:prstGeom>
        </p:spPr>
      </p:pic>
      <p:pic>
        <p:nvPicPr>
          <p:cNvPr id="6" name="그림 5" descr="도형_면직사각형_옐로우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552" y="908720"/>
            <a:ext cx="7200800" cy="31683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576" y="1124744"/>
            <a:ext cx="6873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atin typeface="+mj-lt"/>
                <a:ea typeface="나눔고딕코딩" pitchFamily="49" charset="-127"/>
              </a:rPr>
              <a:t>NOTE</a:t>
            </a:r>
            <a:r>
              <a:rPr lang="en-US" altLang="ko-KR" sz="2000" b="1" baseline="0" smtClean="0">
                <a:latin typeface="+mj-lt"/>
                <a:ea typeface="나눔고딕코딩" pitchFamily="49" charset="-127"/>
              </a:rPr>
              <a:t>_</a:t>
            </a:r>
            <a:r>
              <a:rPr lang="ko-KR" altLang="en-US" sz="2000" b="1" smtClean="0">
                <a:latin typeface="+mj-lt"/>
                <a:ea typeface="나눔고딕코딩" pitchFamily="49" charset="-127"/>
              </a:rPr>
              <a:t>벤더 프리픽스</a:t>
            </a:r>
            <a:endParaRPr lang="en-US" altLang="ko-KR" sz="2000" b="1" smtClean="0">
              <a:latin typeface="+mj-lt"/>
              <a:ea typeface="나눔고딕코딩" pitchFamily="49" charset="-127"/>
            </a:endParaRPr>
          </a:p>
          <a:p>
            <a:r>
              <a:rPr lang="ko-KR" altLang="en-US" sz="2000" smtClean="0">
                <a:latin typeface="+mj-lt"/>
                <a:ea typeface="나눔고딕코딩" pitchFamily="49" charset="-127"/>
              </a:rPr>
              <a:t>웹 브라우저 공급업체에서 제공하는 실험적인 기능을 사용할 때 사용</a:t>
            </a:r>
            <a:endParaRPr lang="en-US" altLang="ko-KR" sz="2000" smtClean="0">
              <a:latin typeface="+mj-lt"/>
              <a:ea typeface="나눔고딕코딩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3356992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그림 </a:t>
            </a:r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6-39 </a:t>
            </a:r>
            <a:r>
              <a:rPr lang="ko-KR" altLang="en-US" smtClean="0"/>
              <a:t>벤더 프리픽스</a:t>
            </a:r>
            <a:endParaRPr lang="ko-KR" altLang="en-US"/>
          </a:p>
        </p:txBody>
      </p:sp>
      <p:pic>
        <p:nvPicPr>
          <p:cNvPr id="9" name="그림 8" descr="ch06-38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608" y="2204864"/>
            <a:ext cx="3611880" cy="990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5576" y="5157192"/>
            <a:ext cx="337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그림 </a:t>
            </a:r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6-40 </a:t>
            </a:r>
            <a:r>
              <a:rPr lang="en-US" altLang="ko-KR" smtClean="0"/>
              <a:t>liner-gradient() </a:t>
            </a:r>
            <a:r>
              <a:rPr lang="ko-KR" altLang="en-US" smtClean="0"/>
              <a:t>함수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5576" y="6309320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그림 </a:t>
            </a:r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6-41 </a:t>
            </a:r>
            <a:r>
              <a:rPr lang="ko-KR" altLang="en-US" smtClean="0"/>
              <a:t>그레이디언트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다양한 크기 단위 적용해보기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3. </a:t>
            </a:r>
            <a:r>
              <a:rPr lang="en-US" altLang="ko-KR" dirty="0" err="1" smtClean="0"/>
              <a:t>em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단위 적용하기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em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단위</a:t>
            </a:r>
            <a:r>
              <a:rPr lang="en-US" altLang="ko-KR" dirty="0" smtClean="0"/>
              <a:t>:</a:t>
            </a:r>
            <a:r>
              <a:rPr lang="ko-KR" altLang="en-US" dirty="0" smtClean="0"/>
              <a:t> 배수를 나타냄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배</a:t>
            </a:r>
            <a:r>
              <a:rPr lang="en-US" altLang="ko-KR" dirty="0" smtClean="0"/>
              <a:t>=1em=100%</a:t>
            </a:r>
          </a:p>
          <a:p>
            <a:pPr lvl="2"/>
            <a:r>
              <a:rPr lang="en-US" altLang="ko-KR" dirty="0" smtClean="0"/>
              <a:t>1.5</a:t>
            </a:r>
            <a:r>
              <a:rPr lang="ko-KR" altLang="en-US" dirty="0" smtClean="0"/>
              <a:t>배</a:t>
            </a:r>
            <a:r>
              <a:rPr lang="en-US" altLang="ko-KR" dirty="0" smtClean="0"/>
              <a:t>=1.5em=150%</a:t>
            </a:r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6-3]</a:t>
            </a:r>
            <a:r>
              <a:rPr lang="ko-KR" altLang="en-US" dirty="0" smtClean="0"/>
              <a:t>과 같이 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4. </a:t>
            </a:r>
            <a:r>
              <a:rPr lang="en-US" altLang="ko-KR" dirty="0" err="1" smtClean="0"/>
              <a:t>px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단위 적용하기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px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단위</a:t>
            </a:r>
            <a:r>
              <a:rPr lang="en-US" altLang="ko-KR" dirty="0" smtClean="0"/>
              <a:t>:</a:t>
            </a:r>
            <a:r>
              <a:rPr lang="ko-KR" altLang="en-US" dirty="0" smtClean="0"/>
              <a:t> 절대적인 크기를 나타냄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 </a:t>
            </a:r>
            <a:r>
              <a:rPr lang="ko-KR" altLang="en-US" dirty="0" smtClean="0"/>
              <a:t>태그의 기본 </a:t>
            </a:r>
            <a:r>
              <a:rPr lang="en-US" altLang="ko-KR" dirty="0" smtClean="0"/>
              <a:t>font-size </a:t>
            </a:r>
            <a:r>
              <a:rPr lang="ko-KR" altLang="en-US" dirty="0" smtClean="0"/>
              <a:t>속성이 </a:t>
            </a:r>
            <a:r>
              <a:rPr lang="en-US" altLang="ko-KR" dirty="0" smtClean="0"/>
              <a:t>16px</a:t>
            </a:r>
          </a:p>
          <a:p>
            <a:pPr lvl="1"/>
            <a:r>
              <a:rPr lang="en-US" altLang="ko-KR" dirty="0" smtClean="0"/>
              <a:t>width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, height </a:t>
            </a:r>
            <a:r>
              <a:rPr lang="ko-KR" altLang="en-US" dirty="0" smtClean="0"/>
              <a:t>속성 적용가능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6-4]</a:t>
            </a:r>
            <a:r>
              <a:rPr lang="ko-KR" altLang="en-US" dirty="0" smtClean="0"/>
              <a:t>과 같이  작성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mtClean="0"/>
              <a:t>기본 예제 </a:t>
            </a:r>
            <a:r>
              <a:rPr lang="en-US" altLang="ko-KR" smtClean="0"/>
              <a:t>6-1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837617"/>
            <a:ext cx="4327975" cy="2447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047" y="4359737"/>
            <a:ext cx="4030441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1.3 </a:t>
            </a:r>
            <a:r>
              <a:rPr lang="ko-KR" altLang="en-US" smtClean="0"/>
              <a:t>색상 단위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색상에 해당하는 </a:t>
            </a:r>
            <a:r>
              <a:rPr lang="ko-KR" altLang="en-US" dirty="0" err="1" smtClean="0"/>
              <a:t>영단어</a:t>
            </a:r>
            <a:r>
              <a:rPr lang="ko-KR" altLang="en-US" dirty="0" smtClean="0"/>
              <a:t> 입력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RGB </a:t>
            </a:r>
            <a:r>
              <a:rPr lang="ko-KR" altLang="en-US" dirty="0" smtClean="0"/>
              <a:t>색상 단위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255</a:t>
            </a:r>
            <a:r>
              <a:rPr lang="ko-KR" altLang="en-US" dirty="0" smtClean="0"/>
              <a:t>사이의 숫자를 입력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0844966"/>
              </p:ext>
            </p:extLst>
          </p:nvPr>
        </p:nvGraphicFramePr>
        <p:xfrm>
          <a:off x="971600" y="1965960"/>
          <a:ext cx="5898323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32448"/>
                <a:gridCol w="1865875"/>
              </a:tblGrid>
              <a:tr h="2148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단위 형태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rgb(red,</a:t>
                      </a:r>
                      <a:r>
                        <a:rPr lang="en-US" altLang="ko-KR" baseline="0" smtClean="0"/>
                        <a:t> green, blue)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RGB</a:t>
                      </a:r>
                      <a:r>
                        <a:rPr lang="en-US" altLang="ko-KR" baseline="0" smtClean="0"/>
                        <a:t> </a:t>
                      </a:r>
                      <a:r>
                        <a:rPr lang="ko-KR" altLang="en-US" baseline="0" smtClean="0"/>
                        <a:t>색상 단위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4823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mtClean="0"/>
                        <a:t>rgba(red,</a:t>
                      </a:r>
                      <a:r>
                        <a:rPr lang="en-US" altLang="ko-KR" baseline="0" smtClean="0"/>
                        <a:t> green, blue, alpha)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/>
                        <a:t>RGBA</a:t>
                      </a:r>
                      <a:r>
                        <a:rPr lang="en-US" altLang="ko-KR" baseline="0" smtClean="0"/>
                        <a:t> </a:t>
                      </a:r>
                      <a:r>
                        <a:rPr lang="ko-KR" altLang="en-US" baseline="0" smtClean="0"/>
                        <a:t>색상 단위</a:t>
                      </a:r>
                      <a:endParaRPr lang="ko-KR" altLang="en-US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4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#000000</a:t>
                      </a: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mtClean="0"/>
                        <a:t>HEX </a:t>
                      </a:r>
                      <a:r>
                        <a:rPr lang="ko-KR" altLang="en-US" smtClean="0"/>
                        <a:t>코드 단위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347094"/>
              </p:ext>
            </p:extLst>
          </p:nvPr>
        </p:nvGraphicFramePr>
        <p:xfrm>
          <a:off x="899592" y="153391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표 </a:t>
                      </a:r>
                      <a:r>
                        <a:rPr lang="en-US" altLang="ko-KR" b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6-2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</a:rPr>
                        <a:t>색상 단위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4797152"/>
            <a:ext cx="4896544" cy="1233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3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2206</Words>
  <Application>Microsoft Office PowerPoint</Application>
  <PresentationFormat>화면 슬라이드 쇼(4:3)</PresentationFormat>
  <Paragraphs>621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1" baseType="lpstr">
      <vt:lpstr>굴림</vt:lpstr>
      <vt:lpstr>Arial</vt:lpstr>
      <vt:lpstr>맑은 고딕</vt:lpstr>
      <vt:lpstr>나눔손글씨 펜</vt:lpstr>
      <vt:lpstr>Tahoma</vt:lpstr>
      <vt:lpstr>Wingdings</vt:lpstr>
      <vt:lpstr>HY견고딕</vt:lpstr>
      <vt:lpstr>drfont_daraehand</vt:lpstr>
      <vt:lpstr>나눔고딕</vt:lpstr>
      <vt:lpstr>나눔고딕코딩</vt:lpstr>
      <vt:lpstr>Office 테마</vt:lpstr>
      <vt:lpstr>06장 CSS3 속성</vt:lpstr>
      <vt:lpstr>PowerPoint 프레젠테이션</vt:lpstr>
      <vt:lpstr>PowerPoint 프레젠테이션</vt:lpstr>
      <vt:lpstr>1 CSS3 단위</vt:lpstr>
      <vt:lpstr>1.1 키워드 단위</vt:lpstr>
      <vt:lpstr>1.2 크기 단위</vt:lpstr>
      <vt:lpstr>다양한 크기 단위 적용해보기</vt:lpstr>
      <vt:lpstr>다양한 크기 단위 적용해보기</vt:lpstr>
      <vt:lpstr>1.3 색상 단위</vt:lpstr>
      <vt:lpstr>1.3 색상 단위</vt:lpstr>
      <vt:lpstr>1.4 URL 단위</vt:lpstr>
      <vt:lpstr>2 박스 속성</vt:lpstr>
      <vt:lpstr>2.1 width와 height, margin과 padding 속성</vt:lpstr>
      <vt:lpstr>박스 속성 익히기</vt:lpstr>
      <vt:lpstr>2.1 width와 height, margin과 padding 속성</vt:lpstr>
      <vt:lpstr>2.1 width와 height, margin과 padding 속성</vt:lpstr>
      <vt:lpstr>2.2 테두리 속성</vt:lpstr>
      <vt:lpstr>2.2 테두리 속성</vt:lpstr>
      <vt:lpstr>2.2 테두리 속성</vt:lpstr>
      <vt:lpstr>테두리 속성 익히기</vt:lpstr>
      <vt:lpstr>3 display 속성</vt:lpstr>
      <vt:lpstr>display 속성 익히기</vt:lpstr>
      <vt:lpstr>3 display 속성</vt:lpstr>
      <vt:lpstr>4 배경 속성</vt:lpstr>
      <vt:lpstr>4.1 background-image 속성</vt:lpstr>
      <vt:lpstr>4.2 background-size 속성</vt:lpstr>
      <vt:lpstr>배경 이미지 삽입과 크기 조절하기</vt:lpstr>
      <vt:lpstr>배경 이미지 삽입과 크기 조절하기</vt:lpstr>
      <vt:lpstr>배경 이미지 삽입과 크기 조절하기</vt:lpstr>
      <vt:lpstr>배경 이미지 삽입과 크기 조절하기</vt:lpstr>
      <vt:lpstr>4.3 background-repeat 속성</vt:lpstr>
      <vt:lpstr>4.4 background-attachment 속성</vt:lpstr>
      <vt:lpstr>4.5 background-position 속성</vt:lpstr>
      <vt:lpstr>배경 이미지 배치하기</vt:lpstr>
      <vt:lpstr>배경 이미지 배치하기</vt:lpstr>
      <vt:lpstr>배경 이미지 배치하기</vt:lpstr>
      <vt:lpstr>배경 이미지 배치하기</vt:lpstr>
      <vt:lpstr>5.1 font-size 속성</vt:lpstr>
      <vt:lpstr>5.2 font-family 속성</vt:lpstr>
      <vt:lpstr>5.2 font-family 속성</vt:lpstr>
      <vt:lpstr>5.2 font-family 속성</vt:lpstr>
      <vt:lpstr>글자 속성 적용하기</vt:lpstr>
      <vt:lpstr>글자 속성 적용하기</vt:lpstr>
      <vt:lpstr>5.3 font-style과 font-weight 속성</vt:lpstr>
      <vt:lpstr>글자 두께와 기울기 조절하기</vt:lpstr>
      <vt:lpstr>5.4 text-align 속성</vt:lpstr>
      <vt:lpstr>글자 정렬하기</vt:lpstr>
      <vt:lpstr>5.5 line-height 속성</vt:lpstr>
      <vt:lpstr>글자를 수직 중앙 정렬하기</vt:lpstr>
      <vt:lpstr>링크의 밑줄 제거하기 </vt:lpstr>
      <vt:lpstr>6 위치 속성</vt:lpstr>
      <vt:lpstr>6.1 position 속성</vt:lpstr>
      <vt:lpstr>position 속성 익히기</vt:lpstr>
      <vt:lpstr>position 속성 익히기</vt:lpstr>
      <vt:lpstr>z-index 속성 사용하기</vt:lpstr>
      <vt:lpstr>위치 조정 응용하기</vt:lpstr>
      <vt:lpstr>위치 조정 응용하기</vt:lpstr>
      <vt:lpstr>6.4 overflow 속성</vt:lpstr>
      <vt:lpstr>overflow 속성 익히기</vt:lpstr>
      <vt:lpstr>overflow 속성 익히기</vt:lpstr>
      <vt:lpstr>7 float 속성</vt:lpstr>
      <vt:lpstr>float 기본 속성 익히기</vt:lpstr>
      <vt:lpstr>  수평 정렬하기</vt:lpstr>
      <vt:lpstr>  수평 정렬하기</vt:lpstr>
      <vt:lpstr>8 그림자 속성</vt:lpstr>
      <vt:lpstr> 글자와 박스에 그림자 만들기</vt:lpstr>
      <vt:lpstr>PowerPoint 프레젠테이션</vt:lpstr>
      <vt:lpstr>9 그레이디언트</vt:lpstr>
      <vt:lpstr>  그레이디언트 만들기</vt:lpstr>
      <vt:lpstr>9 그레이디언트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sultan</cp:lastModifiedBy>
  <cp:revision>161</cp:revision>
  <dcterms:created xsi:type="dcterms:W3CDTF">2013-06-03T09:37:00Z</dcterms:created>
  <dcterms:modified xsi:type="dcterms:W3CDTF">2014-03-31T12:44:06Z</dcterms:modified>
</cp:coreProperties>
</file>